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</p:sldMasterIdLst>
  <p:sldIdLst>
    <p:sldId id="879" r:id="rId4"/>
    <p:sldId id="774" r:id="rId5"/>
    <p:sldId id="864" r:id="rId6"/>
    <p:sldId id="281" r:id="rId7"/>
    <p:sldId id="777" r:id="rId8"/>
    <p:sldId id="785" r:id="rId9"/>
    <p:sldId id="823" r:id="rId10"/>
    <p:sldId id="877" r:id="rId11"/>
    <p:sldId id="787" r:id="rId12"/>
    <p:sldId id="78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قرآن هشتم درس 10" id="{5397FC1B-33B7-4AA9-A68D-0199FB0CD615}">
          <p14:sldIdLst>
            <p14:sldId id="879"/>
          </p14:sldIdLst>
        </p14:section>
        <p14:section name="آیه  آغازین" id="{FDB365D7-F869-4144-820B-0446DE3A83CB}">
          <p14:sldIdLst>
            <p14:sldId id="774"/>
            <p14:sldId id="864"/>
            <p14:sldId id="281"/>
            <p14:sldId id="777"/>
          </p14:sldIdLst>
        </p14:section>
        <p14:section name="قرائت جلسه اول" id="{4A6FF7C8-FE72-48DC-B005-8A9057E9A81C}">
          <p14:sldIdLst>
            <p14:sldId id="785"/>
          </p14:sldIdLst>
        </p14:section>
        <p14:section name="فعالیت جلسه اول" id="{DA9F4B7E-BEC8-4967-B761-8508F793845D}">
          <p14:sldIdLst>
            <p14:sldId id="823"/>
            <p14:sldId id="877"/>
            <p14:sldId id="787"/>
            <p14:sldId id="7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098"/>
    <a:srgbClr val="D60093"/>
    <a:srgbClr val="006600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62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952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130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982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53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42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9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1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8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84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309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0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381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marR="0" lvl="0" indent="-283464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5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521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8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41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2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02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2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34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85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31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4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74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2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4888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86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marR="0" lvl="0" indent="-283464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5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172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99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41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2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7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930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630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121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564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531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135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AD266-5525-43B5-9ABC-4C609DE3EE00}" type="datetimeFigureOut">
              <a:rPr lang="fa-IR" smtClean="0"/>
              <a:t>20/10/1447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2C4AD-E821-46C5-9D03-A552C5987D5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811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7" y="21104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6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7" y="21104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4/7/2026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0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2" Type="http://schemas.openxmlformats.org/officeDocument/2006/relationships/image" Target="../media/image2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openxmlformats.org/officeDocument/2006/relationships/image" Target="../media/image4.jpg"/><Relationship Id="rId15" Type="http://schemas.openxmlformats.org/officeDocument/2006/relationships/slide" Target="slide7.xml"/><Relationship Id="rId10" Type="http://schemas.openxmlformats.org/officeDocument/2006/relationships/image" Target="../media/image70.png"/><Relationship Id="rId4" Type="http://schemas.openxmlformats.org/officeDocument/2006/relationships/image" Target="../media/image3.jpg"/><Relationship Id="rId9" Type="http://schemas.openxmlformats.org/officeDocument/2006/relationships/slide" Target="slide2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4a"/><Relationship Id="rId7" Type="http://schemas.openxmlformats.org/officeDocument/2006/relationships/image" Target="../media/image20.jp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3EC81-6E50-4E2E-BBBA-7E1FB250C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5746F-526B-4D52-9D8E-580717F8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129160" y="-1143002"/>
            <a:ext cx="6858002" cy="914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6C2A74-47F4-467E-A382-C4D3AC295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29248" y="-1149947"/>
            <a:ext cx="6871613" cy="91578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9602B67-2270-49D2-A912-C6FB0E2EA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39" y="-20423"/>
            <a:ext cx="9144000" cy="6871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CF1BF-930A-4214-94D7-891D575C9BA8}"/>
              </a:ext>
            </a:extLst>
          </p:cNvPr>
          <p:cNvSpPr/>
          <p:nvPr/>
        </p:nvSpPr>
        <p:spPr>
          <a:xfrm>
            <a:off x="0" y="6481861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 w="12700">
                  <a:noFill/>
                </a:ln>
                <a:solidFill>
                  <a:prstClr val="white"/>
                </a:solidFill>
                <a:effectLst>
                  <a:glow rad="101600">
                    <a:srgbClr val="9EAB14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ویرایش 1404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9EAB14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hel Black" panose="020B0603030804020204" pitchFamily="34" charset="-78"/>
              <a:ea typeface="+mn-ea"/>
              <a:cs typeface="Sahel Black" panose="020B0603030804020204" pitchFamily="34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876337-A061-4169-A454-646F64F3CDB7}"/>
              </a:ext>
            </a:extLst>
          </p:cNvPr>
          <p:cNvSpPr/>
          <p:nvPr/>
        </p:nvSpPr>
        <p:spPr>
          <a:xfrm>
            <a:off x="8147436" y="-6808"/>
            <a:ext cx="996564" cy="6857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2A11D7-BDE6-4465-A563-E27DED9BCC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3A728D"/>
              </a:clrFrom>
              <a:clrTo>
                <a:srgbClr val="3A728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2415" t="21124" r="31739" b="36207"/>
          <a:stretch/>
        </p:blipFill>
        <p:spPr>
          <a:xfrm>
            <a:off x="8125722" y="-6807"/>
            <a:ext cx="1018277" cy="132556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4BE85-3FDF-4131-A092-3B0F2B4479D4}"/>
              </a:ext>
            </a:extLst>
          </p:cNvPr>
          <p:cNvSpPr/>
          <p:nvPr/>
        </p:nvSpPr>
        <p:spPr>
          <a:xfrm>
            <a:off x="8147436" y="1339068"/>
            <a:ext cx="996564" cy="3167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 w="19050">
                  <a:noFill/>
                </a:ln>
                <a:solidFill>
                  <a:prstClr val="white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جلسه اول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hel Black" panose="020B0603030804020204" pitchFamily="34" charset="-78"/>
              <a:ea typeface="+mn-ea"/>
              <a:cs typeface="Sahel Black" panose="020B0603030804020204" pitchFamily="34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CCFAC2-948A-42B9-A32A-7E1BA2FA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68" y="41790"/>
            <a:ext cx="7226298" cy="1325563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1200" cap="none" spc="0" normalizeH="0" baseline="0" noProof="0" dirty="0">
                <a:ln w="19050">
                  <a:noFill/>
                </a:ln>
                <a:solidFill>
                  <a:srgbClr val="0066FF"/>
                </a:solidFill>
                <a:effectLst>
                  <a:glow rad="203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قرآن هشتم </a:t>
            </a:r>
            <a:r>
              <a:rPr kumimoji="0" lang="fa-IR" sz="6600" b="0" i="0" u="none" strike="noStrike" kern="1200" cap="none" spc="0" normalizeH="0" baseline="0" noProof="0" dirty="0">
                <a:ln w="19050">
                  <a:noFill/>
                </a:ln>
                <a:solidFill>
                  <a:srgbClr val="C00000"/>
                </a:solidFill>
                <a:effectLst>
                  <a:glow rad="203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،</a:t>
            </a:r>
            <a:r>
              <a:rPr kumimoji="0" lang="fa-IR" sz="6600" b="0" i="0" u="none" strike="noStrike" kern="1200" cap="none" spc="0" normalizeH="0" baseline="0" noProof="0" dirty="0">
                <a:ln w="19050">
                  <a:noFill/>
                </a:ln>
                <a:solidFill>
                  <a:srgbClr val="0066FF"/>
                </a:solidFill>
                <a:effectLst>
                  <a:glow rad="203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 درس 10</a:t>
            </a:r>
            <a:endParaRPr lang="en-US" sz="6600" dirty="0">
              <a:solidFill>
                <a:srgbClr val="0066FF"/>
              </a:solidFill>
              <a:effectLst>
                <a:glow rad="203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2BE86596-ADBD-4E3F-B4A2-F51125A8C9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124959"/>
                  </p:ext>
                </p:extLst>
              </p:nvPr>
            </p:nvGraphicFramePr>
            <p:xfrm>
              <a:off x="8175970" y="1806930"/>
              <a:ext cx="960000" cy="720000"/>
            </p:xfrm>
            <a:graphic>
              <a:graphicData uri="http://schemas.microsoft.com/office/powerpoint/2016/sectionzoom">
                <psez:sectionZm>
                  <psez:sectionZmObj sectionId="{FDB365D7-F869-4144-820B-0446DE3A83CB}">
                    <psez:zmPr id="{F7FAC1F5-3C39-4A92-BCEC-B7085E0A474F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0000" cy="720000"/>
                        </a:xfrm>
                        <a:prstGeom prst="ellipse">
                          <a:avLst/>
                        </a:prstGeom>
                        <a:ln w="63500" cap="rnd"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glow" dir="t">
                            <a:rot lat="0" lon="0" rev="14100000"/>
                          </a:lightRig>
                        </a:scene3d>
                        <a:sp3d prstMaterial="softEdge">
                          <a:bevelT w="127000" prst="artDeco"/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BE86596-ADBD-4E3F-B4A2-F51125A8C9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75970" y="1806930"/>
                <a:ext cx="960000" cy="7200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EEA4B720-4E65-4837-BF69-64000D7CA6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7025054"/>
                  </p:ext>
                </p:extLst>
              </p:nvPr>
            </p:nvGraphicFramePr>
            <p:xfrm>
              <a:off x="8175970" y="2564551"/>
              <a:ext cx="960000" cy="720000"/>
            </p:xfrm>
            <a:graphic>
              <a:graphicData uri="http://schemas.microsoft.com/office/powerpoint/2016/sectionzoom">
                <psez:sectionZm>
                  <psez:sectionZmObj sectionId="{4A6FF7C8-FE72-48DC-B005-8A9057E9A81C}">
                    <psez:zmPr id="{9597FCF5-81FB-43D6-B8A7-A460C892B279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0000" cy="720000"/>
                        </a:xfrm>
                        <a:prstGeom prst="ellipse">
                          <a:avLst/>
                        </a:prstGeom>
                        <a:ln w="63500" cap="rnd"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glow" dir="t">
                            <a:rot lat="0" lon="0" rev="14100000"/>
                          </a:lightRig>
                        </a:scene3d>
                        <a:sp3d prstMaterial="softEdge">
                          <a:bevelT w="127000" prst="artDeco"/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EA4B720-4E65-4837-BF69-64000D7CA6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75970" y="2564551"/>
                <a:ext cx="960000" cy="7200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E047D630-F8EC-44D8-A139-C57A6599CE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0888226"/>
                  </p:ext>
                </p:extLst>
              </p:nvPr>
            </p:nvGraphicFramePr>
            <p:xfrm>
              <a:off x="8175970" y="3322172"/>
              <a:ext cx="960000" cy="720000"/>
            </p:xfrm>
            <a:graphic>
              <a:graphicData uri="http://schemas.microsoft.com/office/powerpoint/2016/sectionzoom">
                <psez:sectionZm>
                  <psez:sectionZmObj sectionId="{DA9F4B7E-BEC8-4967-B761-8508F793845D}">
                    <psez:zmPr id="{6D9E9243-1445-4E5B-935A-FBAA84396A7A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0000" cy="720000"/>
                        </a:xfrm>
                        <a:prstGeom prst="ellipse">
                          <a:avLst/>
                        </a:prstGeom>
                        <a:ln w="63500" cap="rnd"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glow" dir="t">
                            <a:rot lat="0" lon="0" rev="14100000"/>
                          </a:lightRig>
                        </a:scene3d>
                        <a:sp3d prstMaterial="softEdge">
                          <a:bevelT w="127000" prst="artDeco"/>
                        </a:sp3d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047D630-F8EC-44D8-A139-C57A6599CE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75970" y="3322172"/>
                <a:ext cx="960000" cy="7200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255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AC1622-CCBE-4605-B8FA-B142EBFBC47A}"/>
              </a:ext>
            </a:extLst>
          </p:cNvPr>
          <p:cNvSpPr/>
          <p:nvPr/>
        </p:nvSpPr>
        <p:spPr>
          <a:xfrm>
            <a:off x="-2139043" y="2379136"/>
            <a:ext cx="5748630" cy="7200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dobe Arabic" pitchFamily="18" charset="-78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D5C9F-D346-46F2-8A39-A3E9B578F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3568" r="9186" b="50000"/>
          <a:stretch/>
        </p:blipFill>
        <p:spPr>
          <a:xfrm>
            <a:off x="1732602" y="-3456"/>
            <a:ext cx="7411398" cy="579894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B12FBF1-9A5D-4694-B944-1ABE03631DB3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ectangle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CBBDEC7-A888-47A5-B400-E00E54C488B7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59D62C-A069-4F8B-A56C-4E37847AC23F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E3112076-9021-444D-AD8D-3F36D2FE5E6F}"/>
              </a:ext>
            </a:extLst>
          </p:cNvPr>
          <p:cNvSpPr/>
          <p:nvPr/>
        </p:nvSpPr>
        <p:spPr>
          <a:xfrm>
            <a:off x="873873" y="359077"/>
            <a:ext cx="4124847" cy="408623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فعالیتهای این صفحه به</a:t>
            </a:r>
            <a:r>
              <a:rPr kumimoji="0" lang="fa-IR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 عنوان تکلیف نوشته شود.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F8C34C-9ECB-4198-AFBA-29D4858D4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90297" r="12620" b="6867"/>
          <a:stretch/>
        </p:blipFill>
        <p:spPr>
          <a:xfrm>
            <a:off x="42597" y="6330070"/>
            <a:ext cx="9101403" cy="49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E71B92-4513-4C21-A237-D61B38C8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625" y="660764"/>
            <a:ext cx="2664000" cy="6697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B05B96-0885-447C-95EA-9E79CF12DBB1}"/>
              </a:ext>
            </a:extLst>
          </p:cNvPr>
          <p:cNvSpPr/>
          <p:nvPr/>
        </p:nvSpPr>
        <p:spPr>
          <a:xfrm>
            <a:off x="6547681" y="857366"/>
            <a:ext cx="1893070" cy="3517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جلسه اول</a:t>
            </a:r>
          </a:p>
        </p:txBody>
      </p:sp>
      <p:sp>
        <p:nvSpPr>
          <p:cNvPr id="18" name="Rectangle 1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DEB5931-DCDE-4751-B141-E2733510C6E3}"/>
              </a:ext>
            </a:extLst>
          </p:cNvPr>
          <p:cNvSpPr/>
          <p:nvPr/>
        </p:nvSpPr>
        <p:spPr>
          <a:xfrm>
            <a:off x="8521110" y="844642"/>
            <a:ext cx="460527" cy="221456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B9755-2568-48D5-917F-CBF5EA483596}"/>
              </a:ext>
            </a:extLst>
          </p:cNvPr>
          <p:cNvSpPr/>
          <p:nvPr/>
        </p:nvSpPr>
        <p:spPr>
          <a:xfrm>
            <a:off x="8537813" y="977712"/>
            <a:ext cx="477397" cy="19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8F5EC1-7F61-4844-96AC-3E48C2FDB360}"/>
              </a:ext>
            </a:extLst>
          </p:cNvPr>
          <p:cNvSpPr/>
          <p:nvPr/>
        </p:nvSpPr>
        <p:spPr>
          <a:xfrm>
            <a:off x="6489625" y="62820"/>
            <a:ext cx="266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D10E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Gill Sans MT"/>
                <a:ea typeface="+mn-ea"/>
                <a:cs typeface="B Titr" panose="00000700000000000000" pitchFamily="2" charset="-78"/>
              </a:rPr>
              <a:t>درس دهم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5DE31-107C-40D4-BAE4-8D808A7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357" r="9345" b="53892"/>
          <a:stretch/>
        </p:blipFill>
        <p:spPr>
          <a:xfrm>
            <a:off x="1119645" y="1457243"/>
            <a:ext cx="7895565" cy="398561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9D5F599-EE96-463A-AA3D-0EC9A71D2105}"/>
              </a:ext>
            </a:extLst>
          </p:cNvPr>
          <p:cNvSpPr txBox="1">
            <a:spLocks/>
          </p:cNvSpPr>
          <p:nvPr/>
        </p:nvSpPr>
        <p:spPr>
          <a:xfrm>
            <a:off x="1010035" y="5746884"/>
            <a:ext cx="8143589" cy="1111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lnSpc>
                <a:spcPct val="120000"/>
              </a:lnSpc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hel Black" panose="020B0603030804020204" pitchFamily="34" charset="-78"/>
                <a:cs typeface="Sahel Black" panose="020B0603030804020204" pitchFamily="34" charset="-78"/>
              </a:rPr>
              <a:t>ترجمه : </a:t>
            </a:r>
            <a:r>
              <a:rPr lang="fa-IR" dirty="0">
                <a:solidFill>
                  <a:srgbClr val="0066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سلام بر ابراهیم. نیکوکاران را این گونه پاداش می‌دهیم.</a:t>
            </a:r>
          </a:p>
          <a:p>
            <a:pPr lvl="0" algn="r" rtl="1">
              <a:lnSpc>
                <a:spcPct val="120000"/>
              </a:lnSpc>
              <a:defRPr/>
            </a:pPr>
            <a:r>
              <a:rPr lang="fa-IR" dirty="0">
                <a:solidFill>
                  <a:srgbClr val="0066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           بی‌تردید او از بندگان مؤمن ما است .</a:t>
            </a:r>
          </a:p>
        </p:txBody>
      </p:sp>
    </p:spTree>
    <p:extLst>
      <p:ext uri="{BB962C8B-B14F-4D97-AF65-F5344CB8AC3E}">
        <p14:creationId xmlns:p14="http://schemas.microsoft.com/office/powerpoint/2010/main" val="23587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3F0FDFA-057E-40C4-A420-58240EB4477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538146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EAC90B-B477-4C66-8751-E5CE6CCB638A}"/>
              </a:ext>
            </a:extLst>
          </p:cNvPr>
          <p:cNvSpPr/>
          <p:nvPr/>
        </p:nvSpPr>
        <p:spPr>
          <a:xfrm>
            <a:off x="191343" y="239960"/>
            <a:ext cx="4533363" cy="11079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29343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پیام تفسیری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AF235-35AA-4644-941C-FB7ECBF27E7B}"/>
              </a:ext>
            </a:extLst>
          </p:cNvPr>
          <p:cNvSpPr/>
          <p:nvPr/>
        </p:nvSpPr>
        <p:spPr>
          <a:xfrm>
            <a:off x="-26094" y="1347956"/>
            <a:ext cx="5381467" cy="2353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lvl="0" algn="ctr" rtl="1">
              <a:lnSpc>
                <a:spcPct val="200000"/>
              </a:lnSpc>
              <a:defRPr/>
            </a:pPr>
            <a:r>
              <a:rPr lang="fa-IR" sz="2800" b="1" cap="all" dirty="0">
                <a:solidFill>
                  <a:prstClr val="black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سَلَامٌ عَلَىٰ إِبْرَاهِيمَ﴿109﴾</a:t>
            </a:r>
            <a:br>
              <a:rPr lang="fa-IR" sz="2800" b="1" cap="all" dirty="0">
                <a:solidFill>
                  <a:prstClr val="black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</a:br>
            <a:r>
              <a:rPr lang="fa-IR" sz="2800" b="1" cap="all" dirty="0">
                <a:solidFill>
                  <a:prstClr val="black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 كَذَٰلِكَ نَجْزِي الْمُحْسِنِينَ ﴿110﴾</a:t>
            </a:r>
            <a:br>
              <a:rPr lang="fa-IR" sz="2800" b="1" cap="all" dirty="0">
                <a:solidFill>
                  <a:prstClr val="black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</a:br>
            <a:r>
              <a:rPr lang="fa-IR" sz="2800" b="1" cap="all" dirty="0">
                <a:solidFill>
                  <a:prstClr val="black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 إِنَّهُ مِنْ عِبَادِنَا الْمُؤْمِنِينَ ﴿112﴾</a:t>
            </a:r>
            <a:endParaRPr kumimoji="0" lang="fa-IR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uLnTx/>
              <a:uFillTx/>
              <a:latin typeface="Sahel Black" panose="020B0603030804020204" pitchFamily="34" charset="-78"/>
              <a:ea typeface="+mn-ea"/>
              <a:cs typeface="Sahel Black" panose="020B0603030804020204" pitchFamily="34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1" i="0" u="none" strike="noStrike" kern="1200" cap="all" spc="0" normalizeH="0" baseline="0" noProof="0" dirty="0">
                <a:ln>
                  <a:noFill/>
                </a:ln>
                <a:solidFill>
                  <a:srgbClr val="FF33CC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uLnTx/>
                <a:uFillTx/>
                <a:latin typeface="Sahel Black" panose="020B0603030804020204" pitchFamily="34" charset="-78"/>
                <a:ea typeface="+mn-ea"/>
                <a:cs typeface="Sahel Black" panose="020B0603030804020204" pitchFamily="34" charset="-78"/>
              </a:rPr>
              <a:t>(سوره طه ، آیه 109 تا 111)</a:t>
            </a:r>
            <a:endParaRPr kumimoji="0" lang="fa-I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7487323-D59C-40C2-9180-C6DE63D6E804}"/>
              </a:ext>
            </a:extLst>
          </p:cNvPr>
          <p:cNvSpPr txBox="1">
            <a:spLocks/>
          </p:cNvSpPr>
          <p:nvPr/>
        </p:nvSpPr>
        <p:spPr>
          <a:xfrm>
            <a:off x="191343" y="4465299"/>
            <a:ext cx="4892037" cy="172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0" indent="0" algn="ctr" rtl="1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fa-IR" sz="2200" dirty="0">
                <a:solidFill>
                  <a:srgbClr val="006600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سلام بر ابراهیم . </a:t>
            </a:r>
          </a:p>
          <a:p>
            <a:pPr marL="174625" lvl="0" indent="0" algn="ctr" rtl="1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fa-IR" sz="2200" dirty="0">
                <a:solidFill>
                  <a:srgbClr val="006600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نیکوکاران را این گونه پاداش می‌دهیم.</a:t>
            </a:r>
          </a:p>
          <a:p>
            <a:pPr marL="174625" lvl="0" indent="0" algn="ctr" rtl="1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fa-IR" sz="2200" dirty="0">
                <a:solidFill>
                  <a:srgbClr val="006600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 بی‌تردید او از بندگان مؤمن ما است.</a:t>
            </a:r>
            <a:endParaRPr kumimoji="0" lang="fa-IR" sz="2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Sahel Black" panose="020B0603030804020204" pitchFamily="34" charset="-78"/>
              <a:ea typeface="+mn-ea"/>
              <a:cs typeface="Sahel Black" panose="020B0603030804020204" pitchFamily="34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D4BEB-4E8E-4EDD-A8CD-251061CD8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467" y="0"/>
            <a:ext cx="374536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166B42-02C5-4773-A0C1-4FC10FC42D51}"/>
              </a:ext>
            </a:extLst>
          </p:cNvPr>
          <p:cNvSpPr txBox="1"/>
          <p:nvPr/>
        </p:nvSpPr>
        <p:spPr>
          <a:xfrm>
            <a:off x="6520491" y="1858072"/>
            <a:ext cx="1709953" cy="3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9343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قرآن هشتم ، درس دهم</a:t>
            </a:r>
            <a:endParaRPr kumimoji="0" lang="en-US" sz="1400" b="0" i="0" u="none" strike="noStrike" kern="1200" cap="none" spc="0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9013C-83EC-4B2E-BCE2-BC30A11E3C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75467" y="1715091"/>
            <a:ext cx="1800000" cy="248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B6B5F2-218C-471E-9279-46358D99DF59}"/>
              </a:ext>
            </a:extLst>
          </p:cNvPr>
          <p:cNvSpPr txBox="1"/>
          <p:nvPr/>
        </p:nvSpPr>
        <p:spPr>
          <a:xfrm>
            <a:off x="6423280" y="1408868"/>
            <a:ext cx="190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93431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پیام تفسیری</a:t>
            </a:r>
            <a:endParaRPr kumimoji="0" lang="en-US" sz="2400" b="0" i="0" u="none" strike="noStrike" kern="1200" cap="none" spc="0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00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3FC5E9-5888-4495-90BD-4464B133135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5705966"/>
            <a:ext cx="1151161" cy="1151161"/>
          </a:xfrm>
          <a:custGeom>
            <a:avLst/>
            <a:gdLst/>
            <a:ahLst/>
            <a:cxnLst/>
            <a:rect l="l" t="t" r="r" b="b"/>
            <a:pathLst>
              <a:path w="1902614" h="1902614">
                <a:moveTo>
                  <a:pt x="0" y="0"/>
                </a:moveTo>
                <a:lnTo>
                  <a:pt x="1902614" y="0"/>
                </a:lnTo>
                <a:lnTo>
                  <a:pt x="1902614" y="1902615"/>
                </a:lnTo>
                <a:lnTo>
                  <a:pt x="0" y="1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7982361" y="0"/>
            <a:ext cx="1151161" cy="1151161"/>
          </a:xfrm>
          <a:custGeom>
            <a:avLst/>
            <a:gdLst/>
            <a:ahLst/>
            <a:cxnLst/>
            <a:rect l="l" t="t" r="r" b="b"/>
            <a:pathLst>
              <a:path w="1902614" h="1902614">
                <a:moveTo>
                  <a:pt x="1902614" y="1902615"/>
                </a:moveTo>
                <a:lnTo>
                  <a:pt x="0" y="1902615"/>
                </a:lnTo>
                <a:lnTo>
                  <a:pt x="0" y="0"/>
                </a:lnTo>
                <a:lnTo>
                  <a:pt x="1902614" y="0"/>
                </a:lnTo>
                <a:lnTo>
                  <a:pt x="1902614" y="1902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54CC65B-B79F-180D-2101-A1F3F453307A}"/>
              </a:ext>
            </a:extLst>
          </p:cNvPr>
          <p:cNvSpPr txBox="1">
            <a:spLocks/>
          </p:cNvSpPr>
          <p:nvPr/>
        </p:nvSpPr>
        <p:spPr>
          <a:xfrm>
            <a:off x="575580" y="1291036"/>
            <a:ext cx="7690298" cy="4549522"/>
          </a:xfrm>
          <a:prstGeom prst="rect">
            <a:avLst/>
          </a:prstGeom>
        </p:spPr>
        <p:txBody>
          <a:bodyPr>
            <a:noAutofit/>
          </a:bodyPr>
          <a:lstStyle>
            <a:lvl1pPr marL="646607" indent="-646607" algn="l" defTabSz="17242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00981" indent="-538839" algn="l" defTabSz="172428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5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5355" indent="-431071" algn="l" defTabSz="17242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17497" indent="-431071" algn="l" defTabSz="172428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9639" indent="-431071" algn="l" defTabSz="172428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41781" indent="-431071" algn="l" defTabSz="17242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03923" indent="-431071" algn="l" defTabSz="17242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66065" indent="-431071" algn="l" defTabSz="17242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8207" indent="-431071" algn="l" defTabSz="17242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553323" rtl="1">
              <a:lnSpc>
                <a:spcPct val="200000"/>
              </a:lnSpc>
              <a:buNone/>
            </a:pPr>
            <a:r>
              <a:rPr lang="fa-IR" sz="2118" dirty="0">
                <a:solidFill>
                  <a:srgbClr val="CC222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1 - «سَلامٌ عَلى‌ إِبْراهِيمَ» : </a:t>
            </a:r>
            <a:r>
              <a:rPr lang="fa-IR" sz="2118" dirty="0">
                <a:solidFill>
                  <a:srgbClr val="1A1575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خداوند به انبيا سلام مى‌كند. البتّه درباره‌ى پيامبر اسلام صلى الله عليه و آله هم خدا و هم فرشتگان صلوات مى‌فرستند و هم به مؤمنان دستور صلوات و سلام مى‌دهد.</a:t>
            </a:r>
          </a:p>
          <a:p>
            <a:pPr marL="0" indent="0" algn="r" defTabSz="553323" rtl="1">
              <a:lnSpc>
                <a:spcPct val="200000"/>
              </a:lnSpc>
              <a:buNone/>
            </a:pPr>
            <a:r>
              <a:rPr lang="fa-IR" sz="2118" dirty="0">
                <a:solidFill>
                  <a:srgbClr val="CC222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2 - «كَذلِكَ نَجْزِي الْمُحْسِنِينَ» : </a:t>
            </a:r>
            <a:r>
              <a:rPr lang="fa-IR" sz="2118" dirty="0">
                <a:solidFill>
                  <a:srgbClr val="1A1575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پاداش دادن به نيكوكاران، سنّت وبرنامه خداوند است.</a:t>
            </a:r>
          </a:p>
          <a:p>
            <a:pPr marL="0" indent="0" algn="r" defTabSz="553323" rtl="1">
              <a:lnSpc>
                <a:spcPct val="200000"/>
              </a:lnSpc>
              <a:buNone/>
            </a:pPr>
            <a:r>
              <a:rPr lang="fa-IR" sz="2118" dirty="0">
                <a:solidFill>
                  <a:srgbClr val="CC222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3 – «نَجْزِي الْمُحْسِنِينَ» : </a:t>
            </a:r>
            <a:r>
              <a:rPr lang="fa-IR" sz="2118" dirty="0">
                <a:solidFill>
                  <a:srgbClr val="1A1575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 ابراهيم، الگو و نمونه نيكوكاران است. </a:t>
            </a:r>
          </a:p>
          <a:p>
            <a:pPr marL="0" indent="0" algn="r" defTabSz="553323" rtl="1">
              <a:lnSpc>
                <a:spcPct val="200000"/>
              </a:lnSpc>
              <a:buNone/>
            </a:pPr>
            <a:r>
              <a:rPr lang="fa-IR" sz="2118" dirty="0">
                <a:solidFill>
                  <a:srgbClr val="CC222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4 - «الْمُحْسِنِينَ‌ ... الْمُؤْمِنِينَ‌»  :</a:t>
            </a:r>
            <a:r>
              <a:rPr lang="fa-IR" sz="2118" dirty="0">
                <a:solidFill>
                  <a:srgbClr val="1A1575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 ايمان و احسان از يكديگر جدا نيست. </a:t>
            </a:r>
            <a:endParaRPr lang="en-US" sz="2118" dirty="0">
              <a:solidFill>
                <a:srgbClr val="1A1575"/>
              </a:solidFill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7D273-3B03-F502-E290-665FFBED9B3A}"/>
              </a:ext>
            </a:extLst>
          </p:cNvPr>
          <p:cNvSpPr txBox="1"/>
          <p:nvPr/>
        </p:nvSpPr>
        <p:spPr>
          <a:xfrm>
            <a:off x="2994978" y="96092"/>
            <a:ext cx="315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431"/>
            <a:r>
              <a:rPr lang="fa-IR" sz="3200" dirty="0">
                <a:solidFill>
                  <a:srgbClr val="0066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alibri"/>
                <a:cs typeface="B Titr" panose="00000700000000000000" pitchFamily="2" charset="-78"/>
              </a:rPr>
              <a:t>پیام تفسیری آیه</a:t>
            </a:r>
            <a:endParaRPr lang="en-US" sz="3200" dirty="0">
              <a:solidFill>
                <a:srgbClr val="0066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  <a:cs typeface="B Titr" panose="000007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10E83-2B32-8B75-65E1-68144679A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640" y="706660"/>
            <a:ext cx="2941262" cy="1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BB1085C-4C8E-4F7B-913A-0AEF6439F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47493" r="9345" b="7576"/>
          <a:stretch/>
        </p:blipFill>
        <p:spPr>
          <a:xfrm>
            <a:off x="472471" y="-1"/>
            <a:ext cx="8671529" cy="671395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B56C9E0-A09C-4048-A74F-D20DF03C1C71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87F05E1-3AAC-45EF-BE35-8D8D0FE0BB22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08FD87-A0F9-4DB0-916B-29D1887470FE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5C56603-94F9-4641-A821-B49F21234EE1}"/>
              </a:ext>
            </a:extLst>
          </p:cNvPr>
          <p:cNvSpPr/>
          <p:nvPr/>
        </p:nvSpPr>
        <p:spPr>
          <a:xfrm>
            <a:off x="418419" y="2006182"/>
            <a:ext cx="6630466" cy="1037642"/>
          </a:xfrm>
          <a:prstGeom prst="wedgeRoundRectCallout">
            <a:avLst>
              <a:gd name="adj1" fmla="val -6608"/>
              <a:gd name="adj2" fmla="val 154012"/>
              <a:gd name="adj3" fmla="val 16667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lIns="0" tIns="0" rIns="0" bIns="0" anchor="ctr">
            <a:noAutofit/>
          </a:bodyPr>
          <a:lstStyle/>
          <a:p>
            <a:pPr algn="ctr" defTabSz="914400" rtl="1"/>
            <a:r>
              <a:rPr lang="fa-IR" sz="2000" dirty="0">
                <a:solidFill>
                  <a:srgbClr val="0000FF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در این آیات خداوند حضرت ابراهیم علیه السلام را با دو صفت مُحسن (نیکوکار) و مؤمن یاد می کند و بر او سلام و درود می فرستد.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BADCBD1-A729-4D5A-B312-D27A0EB01483}"/>
              </a:ext>
            </a:extLst>
          </p:cNvPr>
          <p:cNvSpPr/>
          <p:nvPr/>
        </p:nvSpPr>
        <p:spPr>
          <a:xfrm>
            <a:off x="66548" y="5050007"/>
            <a:ext cx="6630466" cy="1037642"/>
          </a:xfrm>
          <a:prstGeom prst="wedgeRoundRectCallout">
            <a:avLst>
              <a:gd name="adj1" fmla="val -8747"/>
              <a:gd name="adj2" fmla="val -97859"/>
              <a:gd name="adj3" fmla="val 16667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lIns="0" tIns="0" rIns="0" bIns="0" anchor="ctr">
            <a:noAutofit/>
          </a:bodyPr>
          <a:lstStyle/>
          <a:p>
            <a:pPr algn="ctr" defTabSz="914400" rtl="1"/>
            <a:r>
              <a:rPr lang="fa-IR" sz="2000" dirty="0">
                <a:solidFill>
                  <a:srgbClr val="0000FF"/>
                </a:solidFill>
                <a:latin typeface="Sahel Black" panose="020B0603030804020204" pitchFamily="34" charset="-78"/>
                <a:cs typeface="Sahel Black" panose="020B0603030804020204" pitchFamily="34" charset="-78"/>
              </a:rPr>
              <a:t>اگر ما نیز پیامبران الهی همچون حضرت ابراهیم علیه السلام را الگوی خود قرار دهیم، به خداوند ایمان داشته باشیم و نیکوکار باشیم، قطعا مشمول سلام و درود خداوند واقع خواهیم شد.</a:t>
            </a:r>
          </a:p>
        </p:txBody>
      </p:sp>
    </p:spTree>
    <p:extLst>
      <p:ext uri="{BB962C8B-B14F-4D97-AF65-F5344CB8AC3E}">
        <p14:creationId xmlns:p14="http://schemas.microsoft.com/office/powerpoint/2010/main" val="2626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58098EC-EB10-41E4-86B8-F966CBD89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428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D7B5B-B0A6-4E78-B018-B5BADBF13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30761" cy="68580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5CB7E780-15A7-4DD9-9A4D-3E117C03D33D}"/>
              </a:ext>
            </a:extLst>
          </p:cNvPr>
          <p:cNvSpPr/>
          <p:nvPr/>
        </p:nvSpPr>
        <p:spPr>
          <a:xfrm>
            <a:off x="49645" y="35115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33" name="Rectangle 3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4BF0267-9011-4F7B-B390-76E011CE8CCD}"/>
              </a:ext>
            </a:extLst>
          </p:cNvPr>
          <p:cNvSpPr/>
          <p:nvPr/>
        </p:nvSpPr>
        <p:spPr>
          <a:xfrm>
            <a:off x="89710" y="51788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CFAA1A-387D-45B7-A423-BC3149EA3D35}"/>
              </a:ext>
            </a:extLst>
          </p:cNvPr>
          <p:cNvSpPr/>
          <p:nvPr/>
        </p:nvSpPr>
        <p:spPr>
          <a:xfrm>
            <a:off x="26947" y="44641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B8E39D-DECC-4FDC-A6D8-56F57A5171EE}"/>
              </a:ext>
            </a:extLst>
          </p:cNvPr>
          <p:cNvSpPr/>
          <p:nvPr/>
        </p:nvSpPr>
        <p:spPr>
          <a:xfrm>
            <a:off x="1572975" y="2621153"/>
            <a:ext cx="1013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n-ea"/>
                <a:cs typeface="B Titr" panose="00000700000000000000" pitchFamily="2" charset="-78"/>
              </a:rPr>
              <a:t>یوسف کالو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30104-3834-4A62-BD41-279AAA2C3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97" y="0"/>
            <a:ext cx="4859503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9E50F3-E276-4052-B834-F39294ED71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t="12381" r="7916" b="7619"/>
          <a:stretch/>
        </p:blipFill>
        <p:spPr>
          <a:xfrm>
            <a:off x="4330761" y="3232"/>
            <a:ext cx="4813239" cy="685476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421CB10-4905-4D46-8636-9F509DD489F6}"/>
              </a:ext>
            </a:extLst>
          </p:cNvPr>
          <p:cNvSpPr/>
          <p:nvPr/>
        </p:nvSpPr>
        <p:spPr>
          <a:xfrm>
            <a:off x="7299960" y="743653"/>
            <a:ext cx="1135127" cy="359837"/>
          </a:xfrm>
          <a:prstGeom prst="rect">
            <a:avLst/>
          </a:prstGeom>
          <a:solidFill>
            <a:srgbClr val="F2109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pic>
        <p:nvPicPr>
          <p:cNvPr id="2" name="سوره یاسین امیرحسین ساجدی">
            <a:hlinkClick r:id="" action="ppaction://media"/>
            <a:extLst>
              <a:ext uri="{FF2B5EF4-FFF2-40B4-BE49-F238E27FC236}">
                <a16:creationId xmlns:a16="http://schemas.microsoft.com/office/drawing/2014/main" id="{7060B3DE-D358-47EA-81FE-22EF92BAF5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200" end="73925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090" y="1176970"/>
            <a:ext cx="720000" cy="7652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036 یس - احمد خضر">
            <a:hlinkClick r:id="" action="ppaction://media"/>
            <a:extLst>
              <a:ext uri="{FF2B5EF4-FFF2-40B4-BE49-F238E27FC236}">
                <a16:creationId xmlns:a16="http://schemas.microsoft.com/office/drawing/2014/main" id="{36068120-ABD9-470E-B5FA-349A6C5CEC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500" end="694960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6608" y="1190745"/>
            <a:ext cx="720000" cy="7701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DCD76A-B5EA-4A8B-8259-A0C55D49D059}"/>
              </a:ext>
            </a:extLst>
          </p:cNvPr>
          <p:cNvSpPr/>
          <p:nvPr/>
        </p:nvSpPr>
        <p:spPr>
          <a:xfrm>
            <a:off x="5044441" y="720793"/>
            <a:ext cx="1244982" cy="359837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AED110-1796-402A-AFBB-4EC1A4824894}"/>
              </a:ext>
            </a:extLst>
          </p:cNvPr>
          <p:cNvSpPr/>
          <p:nvPr/>
        </p:nvSpPr>
        <p:spPr>
          <a:xfrm>
            <a:off x="6903719" y="1126267"/>
            <a:ext cx="871603" cy="359837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A00B3A-C1B0-4A24-BCAE-D28E8F9CACC2}"/>
              </a:ext>
            </a:extLst>
          </p:cNvPr>
          <p:cNvSpPr/>
          <p:nvPr/>
        </p:nvSpPr>
        <p:spPr>
          <a:xfrm>
            <a:off x="4785361" y="2615700"/>
            <a:ext cx="953642" cy="359837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902640-BBEA-4817-BE34-D266D6231FB6}"/>
              </a:ext>
            </a:extLst>
          </p:cNvPr>
          <p:cNvSpPr/>
          <p:nvPr/>
        </p:nvSpPr>
        <p:spPr>
          <a:xfrm>
            <a:off x="6903719" y="3013637"/>
            <a:ext cx="1531368" cy="359837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0D48F1-E3CB-48CB-BE87-430FF9F26C42}"/>
              </a:ext>
            </a:extLst>
          </p:cNvPr>
          <p:cNvSpPr/>
          <p:nvPr/>
        </p:nvSpPr>
        <p:spPr>
          <a:xfrm>
            <a:off x="4785361" y="3013637"/>
            <a:ext cx="907668" cy="35983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3FC518-A1EF-4869-8653-E38189B7B3E2}"/>
              </a:ext>
            </a:extLst>
          </p:cNvPr>
          <p:cNvSpPr/>
          <p:nvPr/>
        </p:nvSpPr>
        <p:spPr>
          <a:xfrm>
            <a:off x="5044441" y="3789396"/>
            <a:ext cx="1394292" cy="3598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C76E36-24E5-4193-96D3-F70A782BFE84}"/>
              </a:ext>
            </a:extLst>
          </p:cNvPr>
          <p:cNvSpPr/>
          <p:nvPr/>
        </p:nvSpPr>
        <p:spPr>
          <a:xfrm>
            <a:off x="6583680" y="4920200"/>
            <a:ext cx="1452986" cy="35983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BED619-95F7-4266-BDEB-A12E144EE275}"/>
              </a:ext>
            </a:extLst>
          </p:cNvPr>
          <p:cNvSpPr/>
          <p:nvPr/>
        </p:nvSpPr>
        <p:spPr>
          <a:xfrm>
            <a:off x="5814059" y="5660621"/>
            <a:ext cx="1135379" cy="359837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47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flythrough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BC095-6B19-4EBE-9AA0-EB381E708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0892" r="8656" b="52863"/>
          <a:stretch/>
        </p:blipFill>
        <p:spPr>
          <a:xfrm>
            <a:off x="26811" y="51706"/>
            <a:ext cx="9090378" cy="565793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B667403-094D-4A9F-8BBD-DCE5772778A2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ectangl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5843DB5-6159-4B77-B354-22060884CDEC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CF7C9B-01A8-4984-A536-1BECCC934C22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D378D3-2869-4EB5-8AC6-203B111D4AEB}"/>
              </a:ext>
            </a:extLst>
          </p:cNvPr>
          <p:cNvSpPr/>
          <p:nvPr/>
        </p:nvSpPr>
        <p:spPr>
          <a:xfrm>
            <a:off x="5404256" y="3559246"/>
            <a:ext cx="1083710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شهر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43DC4-6748-4CBD-BAA1-14E4715250DC}"/>
              </a:ext>
            </a:extLst>
          </p:cNvPr>
          <p:cNvSpPr/>
          <p:nvPr/>
        </p:nvSpPr>
        <p:spPr>
          <a:xfrm>
            <a:off x="5404256" y="4051638"/>
            <a:ext cx="1083710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مَرد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1284EF-2E66-469A-8C2E-59C6730FEA36}"/>
              </a:ext>
            </a:extLst>
          </p:cNvPr>
          <p:cNvSpPr/>
          <p:nvPr/>
        </p:nvSpPr>
        <p:spPr>
          <a:xfrm>
            <a:off x="4725053" y="4623106"/>
            <a:ext cx="2442117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تبعیّت کنید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، پیروی کنید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D19949-3157-4BCC-A233-739D44F2A62A}"/>
              </a:ext>
            </a:extLst>
          </p:cNvPr>
          <p:cNvSpPr/>
          <p:nvPr/>
        </p:nvSpPr>
        <p:spPr>
          <a:xfrm>
            <a:off x="4973010" y="5169965"/>
            <a:ext cx="1946203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درخواست می کند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itchFamily="18" charset="-78"/>
              <a:ea typeface="+mn-ea"/>
              <a:cs typeface="B Titr" panose="000007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EC3CC-369B-4A4D-8805-DE15B5AA5217}"/>
              </a:ext>
            </a:extLst>
          </p:cNvPr>
          <p:cNvSpPr/>
          <p:nvPr/>
        </p:nvSpPr>
        <p:spPr>
          <a:xfrm>
            <a:off x="239918" y="5169952"/>
            <a:ext cx="2091019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بازگردانده می شوید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itchFamily="18" charset="-78"/>
              <a:ea typeface="+mn-ea"/>
              <a:cs typeface="B Titr" panose="000007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42EE5D-CCA6-410D-B9AB-F43B92139DE8}"/>
              </a:ext>
            </a:extLst>
          </p:cNvPr>
          <p:cNvSpPr/>
          <p:nvPr/>
        </p:nvSpPr>
        <p:spPr>
          <a:xfrm>
            <a:off x="79427" y="3617929"/>
            <a:ext cx="2412000" cy="369332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هدایت شدگان </a:t>
            </a: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، راه یافتگان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B2176E-0F97-4222-9C2C-18DE7CDE2E99}"/>
              </a:ext>
            </a:extLst>
          </p:cNvPr>
          <p:cNvSpPr/>
          <p:nvPr/>
        </p:nvSpPr>
        <p:spPr>
          <a:xfrm>
            <a:off x="427622" y="4097407"/>
            <a:ext cx="1715611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عبادت می کنم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CC8FAC-01DE-49CA-B527-96898D7725BB}"/>
              </a:ext>
            </a:extLst>
          </p:cNvPr>
          <p:cNvSpPr/>
          <p:nvPr/>
        </p:nvSpPr>
        <p:spPr>
          <a:xfrm>
            <a:off x="427622" y="4648396"/>
            <a:ext cx="1715611" cy="400110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پدید آورد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42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D5BAE2-A819-4154-AE55-63AAE5C6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DDE6C60-0EEF-4E95-9EB8-665FD217F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102526"/>
              </p:ext>
            </p:extLst>
          </p:nvPr>
        </p:nvGraphicFramePr>
        <p:xfrm>
          <a:off x="662436" y="1249568"/>
          <a:ext cx="7819128" cy="55997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97421">
                  <a:extLst>
                    <a:ext uri="{9D8B030D-6E8A-4147-A177-3AD203B41FA5}">
                      <a16:colId xmlns:a16="http://schemas.microsoft.com/office/drawing/2014/main" val="1659024169"/>
                    </a:ext>
                  </a:extLst>
                </a:gridCol>
                <a:gridCol w="2332021">
                  <a:extLst>
                    <a:ext uri="{9D8B030D-6E8A-4147-A177-3AD203B41FA5}">
                      <a16:colId xmlns:a16="http://schemas.microsoft.com/office/drawing/2014/main" val="1430450549"/>
                    </a:ext>
                  </a:extLst>
                </a:gridCol>
                <a:gridCol w="4389686">
                  <a:extLst>
                    <a:ext uri="{9D8B030D-6E8A-4147-A177-3AD203B41FA5}">
                      <a16:colId xmlns:a16="http://schemas.microsoft.com/office/drawing/2014/main" val="1931436713"/>
                    </a:ext>
                  </a:extLst>
                </a:gridCol>
              </a:tblGrid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kern="1200" dirty="0">
                          <a:solidFill>
                            <a:srgbClr val="008000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ردیف</a:t>
                      </a:r>
                      <a:endParaRPr lang="ar-SA" sz="2800" b="1" kern="1200" dirty="0">
                        <a:solidFill>
                          <a:srgbClr val="008000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kern="1200" dirty="0">
                          <a:solidFill>
                            <a:srgbClr val="008000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کلمه</a:t>
                      </a:r>
                      <a:endParaRPr lang="ar-SA" sz="2800" b="1" kern="1200" dirty="0">
                        <a:solidFill>
                          <a:srgbClr val="008000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b="1" kern="1200" dirty="0">
                          <a:solidFill>
                            <a:srgbClr val="008000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معنا</a:t>
                      </a:r>
                      <a:endParaRPr lang="ar-SA" sz="2800" b="1" kern="1200" dirty="0">
                        <a:solidFill>
                          <a:srgbClr val="008000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300637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1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جاءَ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آمد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85570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قالَ یـٰـقَومِ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گفت ای قوم من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997550"/>
                  </a:ext>
                </a:extLst>
              </a:tr>
              <a:tr h="52307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3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اِتَّبِعُوا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تبعیت کنید ، پیروی کنید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723251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مُرسَلینَ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پیامبران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59523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5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مَن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کسی که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768677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لا یَسئَلُکُم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درخواست نمی کند از شما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662262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7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اَجر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پاداش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188666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8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هُم مُهتَدونَ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آن ها هدایت شده اند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054112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9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اِلَیهِ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به سوی او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28454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E30246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Adobe Arabic" panose="02040503050201020203" pitchFamily="18" charset="-78"/>
                          <a:ea typeface="+mn-ea"/>
                          <a:cs typeface="B Titr" panose="00000700000000000000" pitchFamily="2" charset="-78"/>
                        </a:rPr>
                        <a:t>10</a:t>
                      </a:r>
                      <a:endParaRPr lang="ar-SA" sz="2400" b="1" kern="1200" dirty="0">
                        <a:solidFill>
                          <a:srgbClr val="E30246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Adobe Arabic" panose="02040503050201020203" pitchFamily="18" charset="-78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2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تُرجَعونَ</a:t>
                      </a:r>
                      <a:endParaRPr lang="ar-SA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kern="1200" dirty="0">
                          <a:solidFill>
                            <a:srgbClr val="0000FF"/>
                          </a:solidFill>
                          <a:effectLst>
                            <a:glow rad="304800">
                              <a:schemeClr val="bg1"/>
                            </a:glow>
                          </a:effectLst>
                          <a:latin typeface="Sahel Black" panose="020B0603030804020204" pitchFamily="34" charset="-78"/>
                          <a:ea typeface="+mn-ea"/>
                          <a:cs typeface="Sahel Black" panose="020B0603030804020204" pitchFamily="34" charset="-78"/>
                        </a:rPr>
                        <a:t>بازگردانده می شوید</a:t>
                      </a:r>
                      <a:endParaRPr lang="ar-SA" sz="2400" b="1" kern="1200" dirty="0">
                        <a:solidFill>
                          <a:srgbClr val="0000FF"/>
                        </a:solidFill>
                        <a:effectLst>
                          <a:glow rad="304800">
                            <a:schemeClr val="bg1"/>
                          </a:glow>
                        </a:effectLst>
                        <a:latin typeface="Sahel Black" panose="020B0603030804020204" pitchFamily="34" charset="-78"/>
                        <a:ea typeface="+mn-ea"/>
                        <a:cs typeface="Sahel Black" panose="020B0603030804020204" pitchFamily="34" charset="-7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516159"/>
                  </a:ext>
                </a:extLst>
              </a:tr>
            </a:tbl>
          </a:graphicData>
        </a:graphic>
      </p:graphicFrame>
      <p:sp>
        <p:nvSpPr>
          <p:cNvPr id="6" name="Rounded Rectangl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636D569-3D9C-4262-93DC-989C9AD05E84}"/>
              </a:ext>
            </a:extLst>
          </p:cNvPr>
          <p:cNvSpPr/>
          <p:nvPr/>
        </p:nvSpPr>
        <p:spPr>
          <a:xfrm>
            <a:off x="0" y="24081"/>
            <a:ext cx="9144000" cy="906769"/>
          </a:xfrm>
          <a:prstGeom prst="plaque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1" i="0" u="none" strike="noStrike" kern="1200" cap="none" spc="0" normalizeH="0" baseline="0" noProof="0" dirty="0">
                <a:ln>
                  <a:noFill/>
                </a:ln>
                <a:solidFill>
                  <a:srgbClr val="D20E68"/>
                </a:solidFill>
                <a:effectLst>
                  <a:glow rad="2286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راهـنـمـا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78EFB-70D8-449E-A930-6F14B06F049D}"/>
              </a:ext>
            </a:extLst>
          </p:cNvPr>
          <p:cNvSpPr/>
          <p:nvPr/>
        </p:nvSpPr>
        <p:spPr>
          <a:xfrm>
            <a:off x="3053689" y="712947"/>
            <a:ext cx="265008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D20E6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برای حل فعالیت دوم به بعد</a:t>
            </a: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D20E68"/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2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2C4A310-92B4-497C-90D2-193EA2953D48}"/>
              </a:ext>
            </a:extLst>
          </p:cNvPr>
          <p:cNvSpPr/>
          <p:nvPr/>
        </p:nvSpPr>
        <p:spPr>
          <a:xfrm>
            <a:off x="26811" y="35033"/>
            <a:ext cx="432000" cy="432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Rectangle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686F790-A2F3-48F4-A7D2-70FCC056E5F3}"/>
              </a:ext>
            </a:extLst>
          </p:cNvPr>
          <p:cNvSpPr/>
          <p:nvPr/>
        </p:nvSpPr>
        <p:spPr>
          <a:xfrm>
            <a:off x="66548" y="51706"/>
            <a:ext cx="351871" cy="307888"/>
          </a:xfrm>
          <a:prstGeom prst="rect">
            <a:avLst/>
          </a:prstGeom>
          <a:noFill/>
          <a:ln w="9525">
            <a:noFill/>
          </a:ln>
          <a:effectLst>
            <a:glow rad="101600">
              <a:srgbClr val="FFFF00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94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D5959-F75E-4C70-87B2-EE37556F797A}"/>
              </a:ext>
            </a:extLst>
          </p:cNvPr>
          <p:cNvSpPr/>
          <p:nvPr/>
        </p:nvSpPr>
        <p:spPr>
          <a:xfrm>
            <a:off x="4112" y="44559"/>
            <a:ext cx="477397" cy="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dobe Arabic" pitchFamily="18" charset="-78"/>
                <a:ea typeface="+mn-ea"/>
                <a:cs typeface="B Titr" panose="00000700000000000000" pitchFamily="2" charset="-78"/>
              </a:rPr>
              <a:t>صفحه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EC3032-7D24-4E9E-886F-D88B7D228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48263" r="9451" b="6479"/>
          <a:stretch/>
        </p:blipFill>
        <p:spPr>
          <a:xfrm>
            <a:off x="2095320" y="35033"/>
            <a:ext cx="7021869" cy="6584708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49BEC8E-19E0-4B63-B446-523AAA8EF988}"/>
              </a:ext>
            </a:extLst>
          </p:cNvPr>
          <p:cNvSpPr/>
          <p:nvPr/>
        </p:nvSpPr>
        <p:spPr>
          <a:xfrm>
            <a:off x="4683065" y="1902414"/>
            <a:ext cx="239547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4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گفت ای قومِ من</a:t>
            </a:r>
            <a:endParaRPr lang="en-US" sz="24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840452D4-F4B9-49A4-A079-8846953DA46D}"/>
              </a:ext>
            </a:extLst>
          </p:cNvPr>
          <p:cNvSpPr/>
          <p:nvPr/>
        </p:nvSpPr>
        <p:spPr>
          <a:xfrm>
            <a:off x="3285765" y="2712028"/>
            <a:ext cx="3112751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4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پیروی کنید از پیامبران</a:t>
            </a:r>
            <a:endParaRPr lang="en-US" sz="24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041CA5BC-71EE-41FB-A7A3-7145E9DF53C6}"/>
              </a:ext>
            </a:extLst>
          </p:cNvPr>
          <p:cNvSpPr/>
          <p:nvPr/>
        </p:nvSpPr>
        <p:spPr>
          <a:xfrm>
            <a:off x="418419" y="3628412"/>
            <a:ext cx="5261163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4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کسی که درخواست نمی کند از شما پاداشی</a:t>
            </a:r>
            <a:endParaRPr lang="en-US" sz="24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8F23E63A-1FE6-4D9C-8662-F3C90997AD67}"/>
              </a:ext>
            </a:extLst>
          </p:cNvPr>
          <p:cNvSpPr/>
          <p:nvPr/>
        </p:nvSpPr>
        <p:spPr>
          <a:xfrm>
            <a:off x="3248777" y="4508976"/>
            <a:ext cx="2517656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4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و آمدند اهل شهر</a:t>
            </a:r>
            <a:endParaRPr lang="en-US" sz="24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67127AB4-A3A4-416A-AA52-F9AF0A53F9A6}"/>
              </a:ext>
            </a:extLst>
          </p:cNvPr>
          <p:cNvSpPr/>
          <p:nvPr/>
        </p:nvSpPr>
        <p:spPr>
          <a:xfrm>
            <a:off x="3181082" y="5463406"/>
            <a:ext cx="352881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914400" rtl="1"/>
            <a:r>
              <a:rPr lang="fa-IR" sz="2400" b="1" dirty="0">
                <a:solidFill>
                  <a:srgbClr val="0000FF"/>
                </a:solidFill>
                <a:effectLst>
                  <a:glow rad="1778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hel Black" panose="020B0603030804020204" pitchFamily="34" charset="-78"/>
                <a:cs typeface="Sahel Black" panose="020B0603030804020204" pitchFamily="34" charset="-78"/>
              </a:rPr>
              <a:t>بگو خدا را عبادت می کنم</a:t>
            </a:r>
            <a:endParaRPr lang="en-US" sz="2400" b="1" dirty="0">
              <a:solidFill>
                <a:srgbClr val="0000FF"/>
              </a:solidFill>
              <a:effectLst>
                <a:glow rad="1778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hel Black" panose="020B0603030804020204" pitchFamily="34" charset="-78"/>
              <a:cs typeface="Sahel Black" panose="020B06030308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5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6" grpId="0" animBg="1"/>
      <p:bldP spid="17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108AE2E-5CC8-4B83-A10B-34219F8E8C7B}" vid="{E34260E0-1B7F-4164-B75A-19B748E73B1D}"/>
    </a:ext>
  </a:extLst>
</a:theme>
</file>

<file path=ppt/theme/theme3.xml><?xml version="1.0" encoding="utf-8"?>
<a:theme xmlns:a="http://schemas.openxmlformats.org/drawingml/2006/main" name="1_Solst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</TotalTime>
  <Words>388</Words>
  <Application>Microsoft Office PowerPoint</Application>
  <PresentationFormat>On-screen Show (4:3)</PresentationFormat>
  <Paragraphs>84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Adobe Arabic</vt:lpstr>
      <vt:lpstr>Arial</vt:lpstr>
      <vt:lpstr>B Titr</vt:lpstr>
      <vt:lpstr>Calibri</vt:lpstr>
      <vt:lpstr>Calibri Light</vt:lpstr>
      <vt:lpstr>Gill Sans MT</vt:lpstr>
      <vt:lpstr>Sahel Black</vt:lpstr>
      <vt:lpstr>Verdana</vt:lpstr>
      <vt:lpstr>Wingdings 2</vt:lpstr>
      <vt:lpstr>Office Theme</vt:lpstr>
      <vt:lpstr>Theme1</vt:lpstr>
      <vt:lpstr>1_Solstice</vt:lpstr>
      <vt:lpstr>قرآن هشتم ، درس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قرآن هشتم</dc:title>
  <dc:creator>ansari</dc:creator>
  <cp:lastModifiedBy>Atieh</cp:lastModifiedBy>
  <cp:revision>31</cp:revision>
  <dcterms:created xsi:type="dcterms:W3CDTF">2025-05-29T02:14:54Z</dcterms:created>
  <dcterms:modified xsi:type="dcterms:W3CDTF">2026-04-07T11:09:58Z</dcterms:modified>
</cp:coreProperties>
</file>