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879" r:id="rId5"/>
    <p:sldId id="821" r:id="rId6"/>
    <p:sldId id="822" r:id="rId7"/>
    <p:sldId id="878" r:id="rId8"/>
    <p:sldId id="826" r:id="rId9"/>
    <p:sldId id="827" r:id="rId10"/>
    <p:sldId id="828" r:id="rId11"/>
    <p:sldId id="881" r:id="rId12"/>
    <p:sldId id="840" r:id="rId13"/>
    <p:sldId id="882" r:id="rId14"/>
    <p:sldId id="880" r:id="rId15"/>
    <p:sldId id="919" r:id="rId16"/>
    <p:sldId id="264" r:id="rId17"/>
    <p:sldId id="28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قرآن هشتم درس 10" id="{5397FC1B-33B7-4AA9-A68D-0199FB0CD615}">
          <p14:sldIdLst>
            <p14:sldId id="879"/>
          </p14:sldIdLst>
        </p14:section>
        <p14:section name="قرائت جلسه دوم" id="{7BEBF956-93D5-41E4-9252-E6A07F5E1BD9}">
          <p14:sldIdLst>
            <p14:sldId id="821"/>
          </p14:sldIdLst>
        </p14:section>
        <p14:section name="فعالیت جلسه دوم" id="{BE0F1059-BFD0-4D82-9327-21596BEE64D4}">
          <p14:sldIdLst>
            <p14:sldId id="822"/>
            <p14:sldId id="878"/>
            <p14:sldId id="826"/>
            <p14:sldId id="827"/>
            <p14:sldId id="828"/>
          </p14:sldIdLst>
        </p14:section>
        <p14:section name="شناخت" id="{BE442858-58D0-47C5-B70D-D50FE6ADF113}">
          <p14:sldIdLst>
            <p14:sldId id="881"/>
            <p14:sldId id="840"/>
            <p14:sldId id="882"/>
            <p14:sldId id="880"/>
            <p14:sldId id="919"/>
            <p14:sldId id="264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1098"/>
    <a:srgbClr val="D60093"/>
    <a:srgbClr val="006600"/>
    <a:srgbClr val="CCFF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62" autoAdjust="0"/>
    <p:restoredTop sz="94660"/>
  </p:normalViewPr>
  <p:slideViewPr>
    <p:cSldViewPr snapToGrid="0">
      <p:cViewPr>
        <p:scale>
          <a:sx n="63" d="100"/>
          <a:sy n="63" d="100"/>
        </p:scale>
        <p:origin x="13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6952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61303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89825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953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42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95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15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83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84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309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2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04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3813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marR="0" lvl="0" indent="-283464" algn="l" defTabSz="914400" rtl="0" eaLnBrk="1" fontAlgn="auto" latinLnBrk="0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5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521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81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41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2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02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424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34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585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31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4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74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42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74888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2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86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marR="0" lvl="0" indent="-283464" algn="l" defTabSz="914400" rtl="0" eaLnBrk="1" fontAlgn="auto" latinLnBrk="0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5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9172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99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41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2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77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997274"/>
            <a:ext cx="7286625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43312"/>
            <a:ext cx="600075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70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4131469"/>
            <a:ext cx="7286625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14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50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533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84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93023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76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84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42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12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4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1630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81211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5642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7531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0135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8811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6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7" y="21104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2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16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6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7" y="21104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2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0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1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slide" Target="slide2.xml"/><Relationship Id="rId3" Type="http://schemas.microsoft.com/office/2007/relationships/hdphoto" Target="../media/hdphoto1.wdp"/><Relationship Id="rId21" Type="http://schemas.openxmlformats.org/officeDocument/2006/relationships/slide" Target="slide3.xml"/><Relationship Id="rId7" Type="http://schemas.openxmlformats.org/officeDocument/2006/relationships/image" Target="../media/image6.png"/><Relationship Id="rId25" Type="http://schemas.openxmlformats.org/officeDocument/2006/relationships/image" Target="../media/image120.png"/><Relationship Id="rId2" Type="http://schemas.openxmlformats.org/officeDocument/2006/relationships/image" Target="../media/image2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24" Type="http://schemas.openxmlformats.org/officeDocument/2006/relationships/slide" Target="slide9.xml"/><Relationship Id="rId5" Type="http://schemas.openxmlformats.org/officeDocument/2006/relationships/image" Target="../media/image4.jpg"/><Relationship Id="rId23" Type="http://schemas.openxmlformats.org/officeDocument/2006/relationships/image" Target="../media/image9.png"/><Relationship Id="rId19" Type="http://schemas.openxmlformats.org/officeDocument/2006/relationships/image" Target="../media/image100.png"/><Relationship Id="rId4" Type="http://schemas.openxmlformats.org/officeDocument/2006/relationships/image" Target="../media/image3.jp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4a"/><Relationship Id="rId7" Type="http://schemas.openxmlformats.org/officeDocument/2006/relationships/image" Target="../media/image12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53EC81-6E50-4E2E-BBBA-7E1FB250C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5746F-526B-4D52-9D8E-580717F85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1129160" y="-1143002"/>
            <a:ext cx="6858002" cy="9144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F6C2A74-47F4-467E-A382-C4D3AC295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129248" y="-1149947"/>
            <a:ext cx="6871613" cy="91578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9602B67-2270-49D2-A912-C6FB0E2EA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39" y="-20423"/>
            <a:ext cx="9144000" cy="68716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7CF1BF-930A-4214-94D7-891D575C9BA8}"/>
              </a:ext>
            </a:extLst>
          </p:cNvPr>
          <p:cNvSpPr/>
          <p:nvPr/>
        </p:nvSpPr>
        <p:spPr>
          <a:xfrm>
            <a:off x="0" y="6481861"/>
            <a:ext cx="13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 w="12700">
                  <a:noFill/>
                </a:ln>
                <a:solidFill>
                  <a:prstClr val="white"/>
                </a:solidFill>
                <a:effectLst>
                  <a:glow rad="101600">
                    <a:srgbClr val="9EAB14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ویرایش 1404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9EAB14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hel Black" panose="020B0603030804020204" pitchFamily="34" charset="-78"/>
              <a:ea typeface="+mn-ea"/>
              <a:cs typeface="Sahel Black" panose="020B0603030804020204" pitchFamily="34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876337-A061-4169-A454-646F64F3CDB7}"/>
              </a:ext>
            </a:extLst>
          </p:cNvPr>
          <p:cNvSpPr/>
          <p:nvPr/>
        </p:nvSpPr>
        <p:spPr>
          <a:xfrm>
            <a:off x="8147436" y="-6808"/>
            <a:ext cx="996564" cy="6857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2A11D7-BDE6-4465-A563-E27DED9BCC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3A728D"/>
              </a:clrFrom>
              <a:clrTo>
                <a:srgbClr val="3A728D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2415" t="21124" r="31739" b="36207"/>
          <a:stretch/>
        </p:blipFill>
        <p:spPr>
          <a:xfrm>
            <a:off x="8125722" y="-6807"/>
            <a:ext cx="1018277" cy="132556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67B9E3-1996-4CDD-AE48-65A61C419C36}"/>
              </a:ext>
            </a:extLst>
          </p:cNvPr>
          <p:cNvSpPr/>
          <p:nvPr/>
        </p:nvSpPr>
        <p:spPr>
          <a:xfrm>
            <a:off x="8147436" y="4071066"/>
            <a:ext cx="996564" cy="31673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جلسه دوم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hel Black" panose="020B0603030804020204" pitchFamily="34" charset="-78"/>
              <a:ea typeface="+mn-ea"/>
              <a:cs typeface="Sahel Black" panose="020B0603030804020204" pitchFamily="34" charset="-7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3CCFAC2-948A-42B9-A32A-7E1BA2FA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68" y="41790"/>
            <a:ext cx="7226298" cy="1325563"/>
          </a:xfr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600" b="0" i="0" u="none" strike="noStrike" kern="1200" cap="none" spc="0" normalizeH="0" baseline="0" noProof="0" dirty="0">
                <a:ln w="19050">
                  <a:noFill/>
                </a:ln>
                <a:solidFill>
                  <a:srgbClr val="0066FF"/>
                </a:solidFill>
                <a:effectLst>
                  <a:glow rad="203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قرآن هشتم </a:t>
            </a:r>
            <a:r>
              <a:rPr kumimoji="0" lang="fa-IR" sz="6600" b="0" i="0" u="none" strike="noStrike" kern="1200" cap="none" spc="0" normalizeH="0" baseline="0" noProof="0" dirty="0">
                <a:ln w="19050">
                  <a:noFill/>
                </a:ln>
                <a:solidFill>
                  <a:srgbClr val="C00000"/>
                </a:solidFill>
                <a:effectLst>
                  <a:glow rad="203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،</a:t>
            </a:r>
            <a:r>
              <a:rPr kumimoji="0" lang="fa-IR" sz="6600" b="0" i="0" u="none" strike="noStrike" kern="1200" cap="none" spc="0" normalizeH="0" baseline="0" noProof="0" dirty="0">
                <a:ln w="19050">
                  <a:noFill/>
                </a:ln>
                <a:solidFill>
                  <a:srgbClr val="0066FF"/>
                </a:solidFill>
                <a:effectLst>
                  <a:glow rad="203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 درس 10</a:t>
            </a:r>
            <a:endParaRPr lang="en-US" sz="6600" dirty="0">
              <a:solidFill>
                <a:srgbClr val="0066FF"/>
              </a:solidFill>
              <a:effectLst>
                <a:glow rad="203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7" name="Section Zoom 16">
                <a:extLst>
                  <a:ext uri="{FF2B5EF4-FFF2-40B4-BE49-F238E27FC236}">
                    <a16:creationId xmlns:a16="http://schemas.microsoft.com/office/drawing/2014/main" id="{26CE6347-D4C7-429F-BE2C-2BD046BF35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3124944"/>
                  </p:ext>
                </p:extLst>
              </p:nvPr>
            </p:nvGraphicFramePr>
            <p:xfrm>
              <a:off x="8168544" y="4384552"/>
              <a:ext cx="960000" cy="720000"/>
            </p:xfrm>
            <a:graphic>
              <a:graphicData uri="http://schemas.microsoft.com/office/powerpoint/2016/sectionzoom">
                <psez:sectionZm>
                  <psez:sectionZmObj sectionId="{7BEBF956-93D5-41E4-9252-E6A07F5E1BD9}">
                    <psez:zmPr id="{F573919E-062C-4ABF-96C4-68952E85C41F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60000" cy="720000"/>
                        </a:xfrm>
                        <a:prstGeom prst="ellipse">
                          <a:avLst/>
                        </a:prstGeom>
                        <a:ln w="63500" cap="rnd">
                          <a:noFill/>
                        </a:ln>
                        <a:effectLst/>
                        <a:scene3d>
                          <a:camera prst="orthographicFront">
                            <a:rot lat="0" lon="0" rev="0"/>
                          </a:camera>
                          <a:lightRig rig="glow" dir="t">
                            <a:rot lat="0" lon="0" rev="14100000"/>
                          </a:lightRig>
                        </a:scene3d>
                        <a:sp3d prstMaterial="softEdge">
                          <a:bevelT w="127000" prst="artDeco"/>
                        </a:sp3d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7" name="Section Zoom 16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26CE6347-D4C7-429F-BE2C-2BD046BF35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68544" y="4384552"/>
                <a:ext cx="960000" cy="720000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9" name="Section Zoom 18">
                <a:extLst>
                  <a:ext uri="{FF2B5EF4-FFF2-40B4-BE49-F238E27FC236}">
                    <a16:creationId xmlns:a16="http://schemas.microsoft.com/office/drawing/2014/main" id="{8FD5564B-7204-4D84-A8B6-2265A6E9C84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1504686"/>
                  </p:ext>
                </p:extLst>
              </p:nvPr>
            </p:nvGraphicFramePr>
            <p:xfrm>
              <a:off x="8168544" y="5195715"/>
              <a:ext cx="960000" cy="720000"/>
            </p:xfrm>
            <a:graphic>
              <a:graphicData uri="http://schemas.microsoft.com/office/powerpoint/2016/sectionzoom">
                <psez:sectionZm>
                  <psez:sectionZmObj sectionId="{BE0F1059-BFD0-4D82-9327-21596BEE64D4}">
                    <psez:zmPr id="{E42D97A2-3C0F-4AE9-ACA2-06F01226EA60}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60000" cy="720000"/>
                        </a:xfrm>
                        <a:prstGeom prst="ellipse">
                          <a:avLst/>
                        </a:prstGeom>
                        <a:ln w="63500" cap="rnd">
                          <a:noFill/>
                        </a:ln>
                        <a:effectLst/>
                        <a:scene3d>
                          <a:camera prst="orthographicFront">
                            <a:rot lat="0" lon="0" rev="0"/>
                          </a:camera>
                          <a:lightRig rig="glow" dir="t">
                            <a:rot lat="0" lon="0" rev="14100000"/>
                          </a:lightRig>
                        </a:scene3d>
                        <a:sp3d prstMaterial="softEdge">
                          <a:bevelT w="127000" prst="artDeco"/>
                        </a:sp3d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9" name="Section Zoom 18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8FD5564B-7204-4D84-A8B6-2265A6E9C8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168544" y="5195715"/>
                <a:ext cx="960000" cy="720000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1" name="Section Zoom 20">
                <a:extLst>
                  <a:ext uri="{FF2B5EF4-FFF2-40B4-BE49-F238E27FC236}">
                    <a16:creationId xmlns:a16="http://schemas.microsoft.com/office/drawing/2014/main" id="{550FF0B2-BB94-4C61-B61B-7F3E911AEB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3759230"/>
                  </p:ext>
                </p:extLst>
              </p:nvPr>
            </p:nvGraphicFramePr>
            <p:xfrm>
              <a:off x="8168544" y="6006878"/>
              <a:ext cx="960000" cy="720000"/>
            </p:xfrm>
            <a:graphic>
              <a:graphicData uri="http://schemas.microsoft.com/office/powerpoint/2016/sectionzoom">
                <psez:sectionZm>
                  <psez:sectionZmObj sectionId="{BE442858-58D0-47C5-B70D-D50FE6ADF113}">
                    <psez:zmPr id="{8698C60D-12AB-4188-8726-51D144396733}" transitionDur="1000">
                      <p166:blipFill xmlns:p166="http://schemas.microsoft.com/office/powerpoint/2016/6/main">
                        <a:blip r:embed="rId2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60000" cy="720000"/>
                        </a:xfrm>
                        <a:prstGeom prst="ellipse">
                          <a:avLst/>
                        </a:prstGeom>
                        <a:ln w="63500" cap="rnd">
                          <a:noFill/>
                        </a:ln>
                        <a:effectLst/>
                        <a:scene3d>
                          <a:camera prst="orthographicFront">
                            <a:rot lat="0" lon="0" rev="0"/>
                          </a:camera>
                          <a:lightRig rig="glow" dir="t">
                            <a:rot lat="0" lon="0" rev="14100000"/>
                          </a:lightRig>
                        </a:scene3d>
                        <a:sp3d prstMaterial="softEdge">
                          <a:bevelT w="127000" prst="artDeco"/>
                        </a:sp3d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1" name="Section Zoom 20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550FF0B2-BB94-4C61-B61B-7F3E911AEB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168544" y="6006878"/>
                <a:ext cx="960000" cy="720000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2551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7D0B3-C55F-4142-B88A-EA275F50A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006" y="100218"/>
            <a:ext cx="2774994" cy="6697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E0202A-0177-43A6-86DA-874D4D5CF4C3}"/>
              </a:ext>
            </a:extLst>
          </p:cNvPr>
          <p:cNvSpPr/>
          <p:nvPr/>
        </p:nvSpPr>
        <p:spPr>
          <a:xfrm>
            <a:off x="6433108" y="296820"/>
            <a:ext cx="1997912" cy="35172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شناخت</a:t>
            </a:r>
          </a:p>
        </p:txBody>
      </p:sp>
      <p:sp>
        <p:nvSpPr>
          <p:cNvPr id="5" name="Rectangl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01E4025-71B6-46C2-8583-F2C93CFCB3CD}"/>
              </a:ext>
            </a:extLst>
          </p:cNvPr>
          <p:cNvSpPr/>
          <p:nvPr/>
        </p:nvSpPr>
        <p:spPr>
          <a:xfrm>
            <a:off x="8511485" y="284096"/>
            <a:ext cx="460527" cy="221456"/>
          </a:xfrm>
          <a:prstGeom prst="rect">
            <a:avLst/>
          </a:prstGeom>
          <a:noFill/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100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1D702-E453-4B40-AA0E-42B55BEB6C7D}"/>
              </a:ext>
            </a:extLst>
          </p:cNvPr>
          <p:cNvSpPr/>
          <p:nvPr/>
        </p:nvSpPr>
        <p:spPr>
          <a:xfrm>
            <a:off x="8528188" y="417166"/>
            <a:ext cx="477397" cy="19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صفحه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A535C6-BF3D-429C-BF76-16F605E7B8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t="6083" r="7613" b="57559"/>
          <a:stretch/>
        </p:blipFill>
        <p:spPr>
          <a:xfrm>
            <a:off x="369208" y="1282525"/>
            <a:ext cx="8636377" cy="52913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A16204-C2AE-4002-9E6F-698D4EF02C60}"/>
              </a:ext>
            </a:extLst>
          </p:cNvPr>
          <p:cNvSpPr/>
          <p:nvPr/>
        </p:nvSpPr>
        <p:spPr>
          <a:xfrm>
            <a:off x="6501208" y="769980"/>
            <a:ext cx="1997912" cy="35172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21098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تفسیر نمونه</a:t>
            </a:r>
          </a:p>
        </p:txBody>
      </p:sp>
    </p:spTree>
    <p:extLst>
      <p:ext uri="{BB962C8B-B14F-4D97-AF65-F5344CB8AC3E}">
        <p14:creationId xmlns:p14="http://schemas.microsoft.com/office/powerpoint/2010/main" val="18807016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7D0B3-C55F-4142-B88A-EA275F50A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006" y="100218"/>
            <a:ext cx="2774994" cy="6697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E0202A-0177-43A6-86DA-874D4D5CF4C3}"/>
              </a:ext>
            </a:extLst>
          </p:cNvPr>
          <p:cNvSpPr/>
          <p:nvPr/>
        </p:nvSpPr>
        <p:spPr>
          <a:xfrm>
            <a:off x="6433108" y="296820"/>
            <a:ext cx="1997912" cy="35172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شناخت</a:t>
            </a:r>
          </a:p>
        </p:txBody>
      </p:sp>
      <p:sp>
        <p:nvSpPr>
          <p:cNvPr id="5" name="Rectangl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01E4025-71B6-46C2-8583-F2C93CFCB3CD}"/>
              </a:ext>
            </a:extLst>
          </p:cNvPr>
          <p:cNvSpPr/>
          <p:nvPr/>
        </p:nvSpPr>
        <p:spPr>
          <a:xfrm>
            <a:off x="8511485" y="284096"/>
            <a:ext cx="460527" cy="221456"/>
          </a:xfrm>
          <a:prstGeom prst="rect">
            <a:avLst/>
          </a:prstGeom>
          <a:noFill/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100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1D702-E453-4B40-AA0E-42B55BEB6C7D}"/>
              </a:ext>
            </a:extLst>
          </p:cNvPr>
          <p:cNvSpPr/>
          <p:nvPr/>
        </p:nvSpPr>
        <p:spPr>
          <a:xfrm>
            <a:off x="8528188" y="417166"/>
            <a:ext cx="477397" cy="19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صفحه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A535C6-BF3D-429C-BF76-16F605E7B8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t="45258" r="7613" b="7418"/>
          <a:stretch/>
        </p:blipFill>
        <p:spPr>
          <a:xfrm>
            <a:off x="1493949" y="1225686"/>
            <a:ext cx="6937071" cy="55320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A16204-C2AE-4002-9E6F-698D4EF02C60}"/>
              </a:ext>
            </a:extLst>
          </p:cNvPr>
          <p:cNvSpPr/>
          <p:nvPr/>
        </p:nvSpPr>
        <p:spPr>
          <a:xfrm>
            <a:off x="6501208" y="769980"/>
            <a:ext cx="1997912" cy="35172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21098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تفسیر نمونه</a:t>
            </a:r>
          </a:p>
        </p:txBody>
      </p:sp>
    </p:spTree>
    <p:extLst>
      <p:ext uri="{BB962C8B-B14F-4D97-AF65-F5344CB8AC3E}">
        <p14:creationId xmlns:p14="http://schemas.microsoft.com/office/powerpoint/2010/main" val="119121705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6C6218E-16A5-4500-8EAC-AF20F9007E4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54" y="17026"/>
            <a:ext cx="545169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8D1F4E-C94C-4A07-9E17-BB635483D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08706" y="0"/>
            <a:ext cx="4913719" cy="6858000"/>
          </a:xfrm>
          <a:prstGeom prst="flowChartOnlineStorag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FDF6A0-EAC5-4796-BA1E-3C1C50D7EEDD}"/>
              </a:ext>
            </a:extLst>
          </p:cNvPr>
          <p:cNvSpPr/>
          <p:nvPr/>
        </p:nvSpPr>
        <p:spPr>
          <a:xfrm>
            <a:off x="413455" y="642430"/>
            <a:ext cx="424507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29343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بازی و مسابقه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35B6D6-0D73-40C4-A9DC-EBC3977AE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07" y="2667000"/>
            <a:ext cx="4100187" cy="30888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10571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3874E6-D269-41ED-84C7-75EF53F07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34" y="2541790"/>
            <a:ext cx="4259132" cy="31943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10571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96014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719" y="-35719"/>
            <a:ext cx="1357313" cy="1428750"/>
          </a:xfrm>
          <a:custGeom>
            <a:avLst/>
            <a:gdLst/>
            <a:ahLst/>
            <a:cxnLst/>
            <a:rect l="l" t="t" r="r" b="b"/>
            <a:pathLst>
              <a:path w="1769200" h="1769200">
                <a:moveTo>
                  <a:pt x="0" y="0"/>
                </a:moveTo>
                <a:lnTo>
                  <a:pt x="1769200" y="0"/>
                </a:lnTo>
                <a:lnTo>
                  <a:pt x="1769200" y="1769200"/>
                </a:lnTo>
                <a:lnTo>
                  <a:pt x="0" y="1769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/>
            <a:ahLst/>
            <a:cxnLst/>
            <a:rect l="l" t="t" r="r" b="b"/>
            <a:pathLst>
              <a:path w="731520" h="7315200">
                <a:moveTo>
                  <a:pt x="0" y="0"/>
                </a:moveTo>
                <a:lnTo>
                  <a:pt x="731520" y="0"/>
                </a:lnTo>
                <a:lnTo>
                  <a:pt x="73152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36" r="-916729" b="-836"/>
            </a:stretch>
          </a:blipFill>
        </p:spPr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89D3C73C-7948-9F04-10AE-97CAE5591C9F}"/>
              </a:ext>
            </a:extLst>
          </p:cNvPr>
          <p:cNvSpPr txBox="1">
            <a:spLocks/>
          </p:cNvSpPr>
          <p:nvPr/>
        </p:nvSpPr>
        <p:spPr>
          <a:xfrm>
            <a:off x="71437" y="71437"/>
            <a:ext cx="8386763" cy="66436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Vazirmatn" pitchFamily="2" charset="-78"/>
              <a:ea typeface="+mn-ea"/>
              <a:cs typeface="Vazirmat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1B8BF1-B45C-A76A-547B-E311B8795949}"/>
              </a:ext>
            </a:extLst>
          </p:cNvPr>
          <p:cNvSpPr txBox="1"/>
          <p:nvPr/>
        </p:nvSpPr>
        <p:spPr>
          <a:xfrm>
            <a:off x="171450" y="43325"/>
            <a:ext cx="8286750" cy="6699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5725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7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مسابقه تطبیق واژگان قرآنی </a:t>
            </a:r>
          </a:p>
          <a:p>
            <a:pPr marL="0" marR="0" lvl="0" indent="0" algn="r" defTabSz="85725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2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وسایل مورد نیاز: </a:t>
            </a:r>
            <a:r>
              <a:rPr kumimoji="0" lang="fa-IR" sz="2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دو برگه‌ی آماده شامل فهرستی از واژگان و ترکیبات قرآنی /  کارت‌های کوچک مقوایی / دو سبد برای قرار دادن کارت‌های معنی </a:t>
            </a:r>
          </a:p>
          <a:p>
            <a:pPr marL="0" marR="0" lvl="0" indent="0" algn="r" defTabSz="85725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2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زمان آماده‌سازی: </a:t>
            </a:r>
          </a:p>
          <a:p>
            <a:pPr marL="0" marR="0" lvl="0" indent="0" algn="r" defTabSz="85725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25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1. </a:t>
            </a:r>
            <a:r>
              <a:rPr kumimoji="0" lang="fa-IR" sz="2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از قبل دو برگه تهیه کنید که روی هر یک مجموعه‌ای از واژه‌ها و ترکیب‌های قرآنی نوشته شده باشد.</a:t>
            </a:r>
          </a:p>
          <a:p>
            <a:pPr marL="0" marR="0" lvl="0" indent="0" algn="r" defTabSz="85725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 </a:t>
            </a:r>
            <a:r>
              <a:rPr kumimoji="0" lang="fa-IR" sz="225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2. </a:t>
            </a:r>
            <a:r>
              <a:rPr kumimoji="0" lang="fa-IR" sz="2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برای هر واژه، معنای صحیح آن را به صورت جداگانه روی کارت‌های کوچک بنویسید.</a:t>
            </a:r>
          </a:p>
          <a:p>
            <a:pPr marL="0" marR="0" lvl="0" indent="0" algn="r" defTabSz="85725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 </a:t>
            </a:r>
            <a:r>
              <a:rPr kumimoji="0" lang="fa-IR" sz="225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3. </a:t>
            </a:r>
            <a:r>
              <a:rPr kumimoji="0" lang="fa-IR" sz="2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کارت‌ها را در دو سبد قرار دهید. </a:t>
            </a:r>
          </a:p>
        </p:txBody>
      </p:sp>
    </p:spTree>
    <p:extLst>
      <p:ext uri="{BB962C8B-B14F-4D97-AF65-F5344CB8AC3E}">
        <p14:creationId xmlns:p14="http://schemas.microsoft.com/office/powerpoint/2010/main" val="23573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719" y="-35719"/>
            <a:ext cx="1357313" cy="1428750"/>
          </a:xfrm>
          <a:custGeom>
            <a:avLst/>
            <a:gdLst/>
            <a:ahLst/>
            <a:cxnLst/>
            <a:rect l="l" t="t" r="r" b="b"/>
            <a:pathLst>
              <a:path w="1769200" h="1769200">
                <a:moveTo>
                  <a:pt x="0" y="0"/>
                </a:moveTo>
                <a:lnTo>
                  <a:pt x="1769200" y="0"/>
                </a:lnTo>
                <a:lnTo>
                  <a:pt x="1769200" y="1769200"/>
                </a:lnTo>
                <a:lnTo>
                  <a:pt x="0" y="1769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/>
            <a:ahLst/>
            <a:cxnLst/>
            <a:rect l="l" t="t" r="r" b="b"/>
            <a:pathLst>
              <a:path w="731520" h="7315200">
                <a:moveTo>
                  <a:pt x="0" y="0"/>
                </a:moveTo>
                <a:lnTo>
                  <a:pt x="731520" y="0"/>
                </a:lnTo>
                <a:lnTo>
                  <a:pt x="73152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36" r="-916729" b="-836"/>
            </a:stretch>
          </a:blipFill>
        </p:spPr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89D3C73C-7948-9F04-10AE-97CAE5591C9F}"/>
              </a:ext>
            </a:extLst>
          </p:cNvPr>
          <p:cNvSpPr txBox="1">
            <a:spLocks/>
          </p:cNvSpPr>
          <p:nvPr/>
        </p:nvSpPr>
        <p:spPr>
          <a:xfrm>
            <a:off x="71437" y="71437"/>
            <a:ext cx="8386763" cy="66436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Vazirmatn" pitchFamily="2" charset="-78"/>
              <a:ea typeface="+mn-ea"/>
              <a:cs typeface="Vazirmat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1B8BF1-B45C-A76A-547B-E311B8795949}"/>
              </a:ext>
            </a:extLst>
          </p:cNvPr>
          <p:cNvSpPr txBox="1"/>
          <p:nvPr/>
        </p:nvSpPr>
        <p:spPr>
          <a:xfrm>
            <a:off x="339270" y="357188"/>
            <a:ext cx="7886231" cy="5533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85725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2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نحوه‌ی اجرای بازی: </a:t>
            </a:r>
          </a:p>
          <a:p>
            <a:pPr marL="0" marR="0" lvl="0" indent="0" algn="r" defTabSz="85725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هر دانش‌آموز یک سبد کارت در اختیار دارد. با اعلام معلم، زمان بازی (مثلاً ۳ دقیقه) شروع می‌شود. دانش‌آموزان باید یکی‌یکی کارت‌ها را از سبد برداشته و معادل قرآنی آن‌ها را در برگه‌ی مربوطه پیدا کنند. پس از پیدا کردن واژه، دور آن را با خودکار خط بکشند و معنای صحیح را کنار آن بنویسند. پس از اتمام زمان، معلم برگه‌ها را جمع‌آوری کرده و تعداد پاسخ‌های صحیح را بررسی می‌کند. دانش‌آموزی که بیشترین پاسخ صحیح را داشته باشد، برنده‌ی مسابقه خواهد بود.</a:t>
            </a:r>
            <a:endParaRPr kumimoji="0" lang="en-US" sz="2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hel Black" panose="020B0603030804020204" pitchFamily="34" charset="-78"/>
              <a:ea typeface="+mn-ea"/>
              <a:cs typeface="Sahel Black" panose="020B0603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4016145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811AF6D-CA76-45FF-B45B-4CA5D37F6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75796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D2C8C-B6B0-40B5-B625-81AD502568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97" y="0"/>
            <a:ext cx="4859503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0DC4FC-5922-4233-8350-EDDFC4B9EB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6" t="12483" r="8782" b="10047"/>
          <a:stretch/>
        </p:blipFill>
        <p:spPr>
          <a:xfrm>
            <a:off x="4360347" y="-1"/>
            <a:ext cx="4783653" cy="6857999"/>
          </a:xfrm>
          <a:prstGeom prst="rect">
            <a:avLst/>
          </a:prstGeom>
        </p:spPr>
      </p:pic>
      <p:pic>
        <p:nvPicPr>
          <p:cNvPr id="6" name="صافات">
            <a:hlinkClick r:id="" action="ppaction://media"/>
            <a:extLst>
              <a:ext uri="{FF2B5EF4-FFF2-40B4-BE49-F238E27FC236}">
                <a16:creationId xmlns:a16="http://schemas.microsoft.com/office/drawing/2014/main" id="{CC3E41CD-166B-439B-9B9B-C600C2F3EA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3600" end="402651.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28" y="3990754"/>
            <a:ext cx="758165" cy="755191"/>
          </a:xfrm>
          <a:prstGeom prst="rect">
            <a:avLst/>
          </a:prstGeom>
        </p:spPr>
      </p:pic>
      <p:pic>
        <p:nvPicPr>
          <p:cNvPr id="7" name="صافات حسام الدین عبادی">
            <a:hlinkClick r:id="" action="ppaction://media"/>
            <a:extLst>
              <a:ext uri="{FF2B5EF4-FFF2-40B4-BE49-F238E27FC236}">
                <a16:creationId xmlns:a16="http://schemas.microsoft.com/office/drawing/2014/main" id="{E25CDC24-3FC3-4F92-AC40-8277EF90C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45600" end="499591.312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862" y="2967787"/>
            <a:ext cx="761990" cy="817526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1D158D08-110A-45F3-B0EA-D431950B1866}"/>
              </a:ext>
            </a:extLst>
          </p:cNvPr>
          <p:cNvSpPr/>
          <p:nvPr/>
        </p:nvSpPr>
        <p:spPr>
          <a:xfrm>
            <a:off x="26811" y="35033"/>
            <a:ext cx="432000" cy="432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3" name="Rectangle 3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7106AB1-0E88-40F7-B71C-247EF7D1EA61}"/>
              </a:ext>
            </a:extLst>
          </p:cNvPr>
          <p:cNvSpPr/>
          <p:nvPr/>
        </p:nvSpPr>
        <p:spPr>
          <a:xfrm>
            <a:off x="66548" y="51706"/>
            <a:ext cx="351871" cy="307888"/>
          </a:xfrm>
          <a:prstGeom prst="rect">
            <a:avLst/>
          </a:prstGeom>
          <a:noFill/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96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427903D-52E1-4975-8EC1-33BB4CD4D9BB}"/>
              </a:ext>
            </a:extLst>
          </p:cNvPr>
          <p:cNvSpPr/>
          <p:nvPr/>
        </p:nvSpPr>
        <p:spPr>
          <a:xfrm>
            <a:off x="4112" y="44559"/>
            <a:ext cx="477397" cy="356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صفحه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8C03C6-CDDA-45E6-8730-0E147A7D4C96}"/>
              </a:ext>
            </a:extLst>
          </p:cNvPr>
          <p:cNvSpPr/>
          <p:nvPr/>
        </p:nvSpPr>
        <p:spPr>
          <a:xfrm>
            <a:off x="5445324" y="1124656"/>
            <a:ext cx="1135127" cy="35983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DED272-5E28-4530-BCF3-4EEDA70972D9}"/>
              </a:ext>
            </a:extLst>
          </p:cNvPr>
          <p:cNvSpPr/>
          <p:nvPr/>
        </p:nvSpPr>
        <p:spPr>
          <a:xfrm>
            <a:off x="6957060" y="1522593"/>
            <a:ext cx="834368" cy="359837"/>
          </a:xfrm>
          <a:prstGeom prst="rect">
            <a:avLst/>
          </a:prstGeom>
          <a:solidFill>
            <a:schemeClr val="bg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220508-044D-4888-8536-675635448793}"/>
              </a:ext>
            </a:extLst>
          </p:cNvPr>
          <p:cNvSpPr/>
          <p:nvPr/>
        </p:nvSpPr>
        <p:spPr>
          <a:xfrm>
            <a:off x="6126479" y="1514973"/>
            <a:ext cx="377771" cy="359837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14B8B8-4B0D-4751-869C-722CEFD46BB3}"/>
              </a:ext>
            </a:extLst>
          </p:cNvPr>
          <p:cNvSpPr/>
          <p:nvPr/>
        </p:nvSpPr>
        <p:spPr>
          <a:xfrm>
            <a:off x="4757966" y="1522593"/>
            <a:ext cx="991226" cy="359837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F71C7F-B91F-428B-8DF2-A46F82EFEDB0}"/>
              </a:ext>
            </a:extLst>
          </p:cNvPr>
          <p:cNvSpPr/>
          <p:nvPr/>
        </p:nvSpPr>
        <p:spPr>
          <a:xfrm>
            <a:off x="7185660" y="2744526"/>
            <a:ext cx="1262262" cy="35983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C2659E-43E9-432E-90F2-FD1B95D05691}"/>
              </a:ext>
            </a:extLst>
          </p:cNvPr>
          <p:cNvSpPr/>
          <p:nvPr/>
        </p:nvSpPr>
        <p:spPr>
          <a:xfrm>
            <a:off x="7452360" y="3196632"/>
            <a:ext cx="995562" cy="359837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CC3B71-7A47-49CC-9B92-18B69FD45A2D}"/>
              </a:ext>
            </a:extLst>
          </p:cNvPr>
          <p:cNvSpPr/>
          <p:nvPr/>
        </p:nvSpPr>
        <p:spPr>
          <a:xfrm>
            <a:off x="6240780" y="3591382"/>
            <a:ext cx="1506955" cy="359837"/>
          </a:xfrm>
          <a:prstGeom prst="rect">
            <a:avLst/>
          </a:prstGeom>
          <a:solidFill>
            <a:srgbClr val="F2109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DE86E7-DACF-4EE6-9FD2-584B1BAD365D}"/>
              </a:ext>
            </a:extLst>
          </p:cNvPr>
          <p:cNvSpPr/>
          <p:nvPr/>
        </p:nvSpPr>
        <p:spPr>
          <a:xfrm>
            <a:off x="7452360" y="5671850"/>
            <a:ext cx="1011655" cy="359837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5308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flythrough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09B0A-FD3E-4CEF-B27B-DAC41CE72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2" t="14706" r="8769" b="56470"/>
          <a:stretch/>
        </p:blipFill>
        <p:spPr>
          <a:xfrm>
            <a:off x="217363" y="51706"/>
            <a:ext cx="8860089" cy="554227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22CD3E2-F1FF-4729-99A5-B71EBAF583E0}"/>
              </a:ext>
            </a:extLst>
          </p:cNvPr>
          <p:cNvSpPr/>
          <p:nvPr/>
        </p:nvSpPr>
        <p:spPr>
          <a:xfrm>
            <a:off x="26811" y="35033"/>
            <a:ext cx="432000" cy="432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Rectangl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390BE38-D5A8-4E3F-AFD5-A80FBF8572C6}"/>
              </a:ext>
            </a:extLst>
          </p:cNvPr>
          <p:cNvSpPr/>
          <p:nvPr/>
        </p:nvSpPr>
        <p:spPr>
          <a:xfrm>
            <a:off x="66548" y="51706"/>
            <a:ext cx="351871" cy="307888"/>
          </a:xfrm>
          <a:prstGeom prst="rect">
            <a:avLst/>
          </a:prstGeom>
          <a:noFill/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97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ED0415-7886-4349-B4BF-D1B20EE90A3C}"/>
              </a:ext>
            </a:extLst>
          </p:cNvPr>
          <p:cNvSpPr/>
          <p:nvPr/>
        </p:nvSpPr>
        <p:spPr>
          <a:xfrm>
            <a:off x="4112" y="44559"/>
            <a:ext cx="477397" cy="356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صفحه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EFD736-BD75-4901-9B4D-BB493727C298}"/>
              </a:ext>
            </a:extLst>
          </p:cNvPr>
          <p:cNvSpPr/>
          <p:nvPr/>
        </p:nvSpPr>
        <p:spPr>
          <a:xfrm>
            <a:off x="1168882" y="3318403"/>
            <a:ext cx="1385621" cy="400110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بشارت دادیم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07BBD4-CE5E-426E-89BE-2ACE1502866C}"/>
              </a:ext>
            </a:extLst>
          </p:cNvPr>
          <p:cNvSpPr/>
          <p:nvPr/>
        </p:nvSpPr>
        <p:spPr>
          <a:xfrm>
            <a:off x="772097" y="3922141"/>
            <a:ext cx="2179191" cy="707886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جزا می دهیم ،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پاداش می دهیم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24864-5ABB-472D-8534-9F35A7B88554}"/>
              </a:ext>
            </a:extLst>
          </p:cNvPr>
          <p:cNvSpPr/>
          <p:nvPr/>
        </p:nvSpPr>
        <p:spPr>
          <a:xfrm>
            <a:off x="1310837" y="4796186"/>
            <a:ext cx="1101710" cy="400110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آن دو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976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CB456D-511A-4CD8-81A7-0CA3543EC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DDE6C60-0EEF-4E95-9EB8-665FD217FC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425841"/>
              </p:ext>
            </p:extLst>
          </p:nvPr>
        </p:nvGraphicFramePr>
        <p:xfrm>
          <a:off x="880373" y="1211468"/>
          <a:ext cx="7383255" cy="558434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36246">
                  <a:extLst>
                    <a:ext uri="{9D8B030D-6E8A-4147-A177-3AD203B41FA5}">
                      <a16:colId xmlns:a16="http://schemas.microsoft.com/office/drawing/2014/main" val="1659024169"/>
                    </a:ext>
                  </a:extLst>
                </a:gridCol>
                <a:gridCol w="2202024">
                  <a:extLst>
                    <a:ext uri="{9D8B030D-6E8A-4147-A177-3AD203B41FA5}">
                      <a16:colId xmlns:a16="http://schemas.microsoft.com/office/drawing/2014/main" val="1430450549"/>
                    </a:ext>
                  </a:extLst>
                </a:gridCol>
                <a:gridCol w="4144985">
                  <a:extLst>
                    <a:ext uri="{9D8B030D-6E8A-4147-A177-3AD203B41FA5}">
                      <a16:colId xmlns:a16="http://schemas.microsoft.com/office/drawing/2014/main" val="1931436713"/>
                    </a:ext>
                  </a:extLst>
                </a:gridCol>
              </a:tblGrid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800" b="1" kern="1200" dirty="0">
                          <a:solidFill>
                            <a:srgbClr val="008000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ردیف</a:t>
                      </a:r>
                      <a:endParaRPr lang="ar-SA" sz="2800" b="1" kern="1200" dirty="0">
                        <a:solidFill>
                          <a:srgbClr val="008000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b="1" kern="1200" dirty="0">
                          <a:solidFill>
                            <a:srgbClr val="008000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کلمه</a:t>
                      </a:r>
                      <a:endParaRPr lang="ar-SA" sz="2800" b="1" kern="1200" dirty="0">
                        <a:solidFill>
                          <a:srgbClr val="008000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b="1" kern="1200" dirty="0">
                          <a:solidFill>
                            <a:srgbClr val="008000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معنا</a:t>
                      </a:r>
                      <a:endParaRPr lang="ar-SA" sz="2800" b="1" kern="1200" dirty="0">
                        <a:solidFill>
                          <a:srgbClr val="008000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300637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1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عَلیٰ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بر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85570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2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کَذٰلِكَ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این چنین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997550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3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نَجزی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پاداش می دهیم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7723251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مُحسِنینَ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نیکوکاران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59523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5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اِنَّهُ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قطعاً او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768677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6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مِن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از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662262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7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بَشَّرناهُ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بشارت دادیم او را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188666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8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نَبیّ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پیامبر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054112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9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صالِحینَ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شایستگان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804037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10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ذُرِّیَّتِهِما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نسلِ آن دو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969208"/>
                  </a:ext>
                </a:extLst>
              </a:tr>
            </a:tbl>
          </a:graphicData>
        </a:graphic>
      </p:graphicFrame>
      <p:sp>
        <p:nvSpPr>
          <p:cNvPr id="5" name="Rounded Rectangl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2296866-D989-4988-A68B-728A50CA47B3}"/>
              </a:ext>
            </a:extLst>
          </p:cNvPr>
          <p:cNvSpPr/>
          <p:nvPr/>
        </p:nvSpPr>
        <p:spPr>
          <a:xfrm>
            <a:off x="0" y="24081"/>
            <a:ext cx="9144000" cy="906769"/>
          </a:xfrm>
          <a:prstGeom prst="plaque">
            <a:avLst>
              <a:gd name="adj" fmla="val 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600" b="1" i="0" u="none" strike="noStrike" kern="1200" cap="none" spc="0" normalizeH="0" baseline="0" noProof="0" dirty="0">
                <a:ln>
                  <a:noFill/>
                </a:ln>
                <a:solidFill>
                  <a:srgbClr val="D20E68"/>
                </a:solidFill>
                <a:effectLst>
                  <a:glow rad="2286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راهـنـمـا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2B906B-9570-430A-B66C-DCB88CCDD155}"/>
              </a:ext>
            </a:extLst>
          </p:cNvPr>
          <p:cNvSpPr/>
          <p:nvPr/>
        </p:nvSpPr>
        <p:spPr>
          <a:xfrm>
            <a:off x="3053689" y="712947"/>
            <a:ext cx="2650084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D20E6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برای حل فعالیت دوم به بعد</a:t>
            </a:r>
            <a:endParaRPr kumimoji="0" lang="fa-IR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D20E68"/>
                </a:glo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B918DB-1224-44F7-95AF-29823F4EC782}"/>
              </a:ext>
            </a:extLst>
          </p:cNvPr>
          <p:cNvSpPr/>
          <p:nvPr/>
        </p:nvSpPr>
        <p:spPr>
          <a:xfrm>
            <a:off x="-1669153" y="5802506"/>
            <a:ext cx="5931834" cy="7200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800" b="1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Adobe Arabic" pitchFamily="18" charset="-78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083DED-9B3A-407D-8201-00B197990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43199" r="8054" b="5711"/>
          <a:stretch/>
        </p:blipFill>
        <p:spPr>
          <a:xfrm>
            <a:off x="1532966" y="0"/>
            <a:ext cx="7606924" cy="669428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1903E37-B0C8-4BCD-A435-830B711BA391}"/>
              </a:ext>
            </a:extLst>
          </p:cNvPr>
          <p:cNvSpPr/>
          <p:nvPr/>
        </p:nvSpPr>
        <p:spPr>
          <a:xfrm>
            <a:off x="26811" y="35033"/>
            <a:ext cx="432000" cy="432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Rectangl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F313894-074C-43B6-A14D-B959196D4A51}"/>
              </a:ext>
            </a:extLst>
          </p:cNvPr>
          <p:cNvSpPr/>
          <p:nvPr/>
        </p:nvSpPr>
        <p:spPr>
          <a:xfrm>
            <a:off x="66548" y="51706"/>
            <a:ext cx="351871" cy="307888"/>
          </a:xfrm>
          <a:prstGeom prst="rect">
            <a:avLst/>
          </a:prstGeom>
          <a:noFill/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97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9FA98A-E02A-4094-B331-E77860A08EC8}"/>
              </a:ext>
            </a:extLst>
          </p:cNvPr>
          <p:cNvSpPr/>
          <p:nvPr/>
        </p:nvSpPr>
        <p:spPr>
          <a:xfrm>
            <a:off x="4112" y="44559"/>
            <a:ext cx="477397" cy="356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صفحه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65513A6B-61AD-477E-8C2E-A1B51123CEA2}"/>
              </a:ext>
            </a:extLst>
          </p:cNvPr>
          <p:cNvSpPr/>
          <p:nvPr/>
        </p:nvSpPr>
        <p:spPr>
          <a:xfrm>
            <a:off x="2930679" y="1732271"/>
            <a:ext cx="3269250" cy="363795"/>
          </a:xfrm>
          <a:prstGeom prst="roundRect">
            <a:avLst>
              <a:gd name="adj" fmla="val 20105"/>
            </a:avLst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914400" rtl="1"/>
            <a:r>
              <a:rPr lang="fa-IR" sz="2100" b="1" dirty="0">
                <a:solidFill>
                  <a:srgbClr val="0000FF"/>
                </a:solidFill>
                <a:effectLst>
                  <a:glow rad="1778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پاداش می دهیم نیکوکاران را</a:t>
            </a:r>
            <a:endParaRPr lang="en-US" sz="2100" b="1" dirty="0">
              <a:solidFill>
                <a:srgbClr val="0000FF"/>
              </a:solidFill>
              <a:effectLst>
                <a:glow rad="1778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hel Black" panose="020B0603030804020204" pitchFamily="34" charset="-78"/>
              <a:cs typeface="Sahel Black" panose="020B0603030804020204" pitchFamily="34" charset="-78"/>
            </a:endParaRPr>
          </a:p>
        </p:txBody>
      </p: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D1D73610-9E90-492C-8D71-7D47B703067D}"/>
              </a:ext>
            </a:extLst>
          </p:cNvPr>
          <p:cNvSpPr/>
          <p:nvPr/>
        </p:nvSpPr>
        <p:spPr>
          <a:xfrm>
            <a:off x="2917800" y="2580300"/>
            <a:ext cx="3269250" cy="363795"/>
          </a:xfrm>
          <a:prstGeom prst="roundRect">
            <a:avLst>
              <a:gd name="adj" fmla="val 20105"/>
            </a:avLst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914400" rtl="1"/>
            <a:r>
              <a:rPr lang="fa-IR" sz="2100" b="1" dirty="0">
                <a:solidFill>
                  <a:srgbClr val="0000FF"/>
                </a:solidFill>
                <a:effectLst>
                  <a:glow rad="1778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بندگانِ مؤمنِ ما</a:t>
            </a:r>
            <a:endParaRPr lang="en-US" sz="2100" b="1" dirty="0">
              <a:solidFill>
                <a:srgbClr val="0000FF"/>
              </a:solidFill>
              <a:effectLst>
                <a:glow rad="1778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hel Black" panose="020B0603030804020204" pitchFamily="34" charset="-78"/>
              <a:cs typeface="Sahel Black" panose="020B0603030804020204" pitchFamily="34" charset="-78"/>
            </a:endParaRPr>
          </a:p>
        </p:txBody>
      </p: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5E0DC864-E32F-40EE-B9F3-96896CE6E4F0}"/>
              </a:ext>
            </a:extLst>
          </p:cNvPr>
          <p:cNvSpPr/>
          <p:nvPr/>
        </p:nvSpPr>
        <p:spPr>
          <a:xfrm>
            <a:off x="2741292" y="3428329"/>
            <a:ext cx="3420000" cy="363795"/>
          </a:xfrm>
          <a:prstGeom prst="roundRect">
            <a:avLst>
              <a:gd name="adj" fmla="val 20105"/>
            </a:avLst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914400" rtl="1"/>
            <a:r>
              <a:rPr lang="fa-IR" sz="2100" b="1" dirty="0">
                <a:solidFill>
                  <a:srgbClr val="0000FF"/>
                </a:solidFill>
                <a:effectLst>
                  <a:glow rad="1778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و بشارت دادیم او را به اسحاق</a:t>
            </a:r>
            <a:endParaRPr lang="en-US" sz="2100" b="1" dirty="0">
              <a:solidFill>
                <a:srgbClr val="0000FF"/>
              </a:solidFill>
              <a:effectLst>
                <a:glow rad="1778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hel Black" panose="020B0603030804020204" pitchFamily="34" charset="-78"/>
              <a:cs typeface="Sahel Black" panose="020B0603030804020204" pitchFamily="34" charset="-78"/>
            </a:endParaRP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82BE3326-2D54-4D45-B9EC-1A49C50C4B19}"/>
              </a:ext>
            </a:extLst>
          </p:cNvPr>
          <p:cNvSpPr/>
          <p:nvPr/>
        </p:nvSpPr>
        <p:spPr>
          <a:xfrm>
            <a:off x="2917800" y="4276358"/>
            <a:ext cx="3269250" cy="363795"/>
          </a:xfrm>
          <a:prstGeom prst="roundRect">
            <a:avLst>
              <a:gd name="adj" fmla="val 20105"/>
            </a:avLst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914400" rtl="1"/>
            <a:r>
              <a:rPr lang="fa-IR" sz="2100" b="1" dirty="0">
                <a:solidFill>
                  <a:srgbClr val="0000FF"/>
                </a:solidFill>
                <a:effectLst>
                  <a:glow rad="1778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پیامبری از شایستگان</a:t>
            </a:r>
            <a:endParaRPr lang="en-US" sz="2100" b="1" dirty="0">
              <a:solidFill>
                <a:srgbClr val="0000FF"/>
              </a:solidFill>
              <a:effectLst>
                <a:glow rad="1778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hel Black" panose="020B0603030804020204" pitchFamily="34" charset="-78"/>
              <a:cs typeface="Sahel Black" panose="020B0603030804020204" pitchFamily="34" charset="-78"/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E7257BE6-767D-416B-972D-964897202E9E}"/>
              </a:ext>
            </a:extLst>
          </p:cNvPr>
          <p:cNvSpPr/>
          <p:nvPr/>
        </p:nvSpPr>
        <p:spPr>
          <a:xfrm>
            <a:off x="3587500" y="5098630"/>
            <a:ext cx="3269250" cy="363795"/>
          </a:xfrm>
          <a:prstGeom prst="roundRect">
            <a:avLst>
              <a:gd name="adj" fmla="val 20105"/>
            </a:avLst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914400" rtl="1"/>
            <a:r>
              <a:rPr lang="fa-IR" sz="2100" b="1" dirty="0">
                <a:solidFill>
                  <a:srgbClr val="0000FF"/>
                </a:solidFill>
                <a:effectLst>
                  <a:glow rad="1778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و از نسلِ آن دو</a:t>
            </a:r>
            <a:endParaRPr lang="en-US" sz="2100" b="1" dirty="0">
              <a:solidFill>
                <a:srgbClr val="0000FF"/>
              </a:solidFill>
              <a:effectLst>
                <a:glow rad="1778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hel Black" panose="020B0603030804020204" pitchFamily="34" charset="-78"/>
              <a:cs typeface="Sahel Black" panose="020B0603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765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55FD30-82E0-4016-8EAA-CC5FF27EB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t="5243" r="8054" b="50000"/>
          <a:stretch/>
        </p:blipFill>
        <p:spPr>
          <a:xfrm>
            <a:off x="921593" y="35032"/>
            <a:ext cx="8155859" cy="667056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4C3FA82-4682-4913-A8B8-B67F88BB01BC}"/>
              </a:ext>
            </a:extLst>
          </p:cNvPr>
          <p:cNvSpPr/>
          <p:nvPr/>
        </p:nvSpPr>
        <p:spPr>
          <a:xfrm>
            <a:off x="26811" y="35033"/>
            <a:ext cx="432000" cy="432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Rectangle 1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5683E78-D9DB-4F70-AB62-3F1A93D99368}"/>
              </a:ext>
            </a:extLst>
          </p:cNvPr>
          <p:cNvSpPr/>
          <p:nvPr/>
        </p:nvSpPr>
        <p:spPr>
          <a:xfrm>
            <a:off x="66548" y="51706"/>
            <a:ext cx="351871" cy="307888"/>
          </a:xfrm>
          <a:prstGeom prst="rect">
            <a:avLst/>
          </a:prstGeom>
          <a:noFill/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98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C3FDB0-51F8-42CC-A8DC-DB3B6307E8AA}"/>
              </a:ext>
            </a:extLst>
          </p:cNvPr>
          <p:cNvSpPr/>
          <p:nvPr/>
        </p:nvSpPr>
        <p:spPr>
          <a:xfrm>
            <a:off x="4112" y="44559"/>
            <a:ext cx="477397" cy="356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صفحه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088BAF7-8BEF-414E-A9E6-322110B8DB27}"/>
              </a:ext>
            </a:extLst>
          </p:cNvPr>
          <p:cNvSpPr/>
          <p:nvPr/>
        </p:nvSpPr>
        <p:spPr>
          <a:xfrm>
            <a:off x="1564640" y="545864"/>
            <a:ext cx="2548692" cy="450413"/>
          </a:xfrm>
          <a:prstGeom prst="roundRect">
            <a:avLst>
              <a:gd name="adj" fmla="val 20105"/>
            </a:avLst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Sahel Black" panose="020B0603030804020204" pitchFamily="34" charset="-78"/>
                <a:cs typeface="Sahel Black" panose="020B0603030804020204" pitchFamily="34" charset="-78"/>
              </a:rPr>
              <a:t>به عنوان تکلیف انجام شود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Sahel Black" panose="020B0603030804020204" pitchFamily="34" charset="-78"/>
              <a:cs typeface="Sahel Black" panose="020B0603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827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626C4AD-7253-47FC-9FDA-60AB201DFF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50000" r="7663" b="7222"/>
          <a:stretch/>
        </p:blipFill>
        <p:spPr>
          <a:xfrm>
            <a:off x="310931" y="35032"/>
            <a:ext cx="8766522" cy="630861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C2AFBD1-B101-416B-8EA4-8C4C01F63687}"/>
              </a:ext>
            </a:extLst>
          </p:cNvPr>
          <p:cNvSpPr/>
          <p:nvPr/>
        </p:nvSpPr>
        <p:spPr>
          <a:xfrm>
            <a:off x="26811" y="35033"/>
            <a:ext cx="432000" cy="432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Rectangle 1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D552CD7-82AF-4C44-8233-DA0E92C74E03}"/>
              </a:ext>
            </a:extLst>
          </p:cNvPr>
          <p:cNvSpPr/>
          <p:nvPr/>
        </p:nvSpPr>
        <p:spPr>
          <a:xfrm>
            <a:off x="66548" y="51706"/>
            <a:ext cx="351871" cy="307888"/>
          </a:xfrm>
          <a:prstGeom prst="rect">
            <a:avLst/>
          </a:prstGeom>
          <a:noFill/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98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51F3C0-8115-45CF-A1DE-F077D68C65B9}"/>
              </a:ext>
            </a:extLst>
          </p:cNvPr>
          <p:cNvSpPr/>
          <p:nvPr/>
        </p:nvSpPr>
        <p:spPr>
          <a:xfrm>
            <a:off x="4112" y="44559"/>
            <a:ext cx="477397" cy="356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صفحه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232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7D0B3-C55F-4142-B88A-EA275F50A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006" y="100218"/>
            <a:ext cx="2774994" cy="6697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E0202A-0177-43A6-86DA-874D4D5CF4C3}"/>
              </a:ext>
            </a:extLst>
          </p:cNvPr>
          <p:cNvSpPr/>
          <p:nvPr/>
        </p:nvSpPr>
        <p:spPr>
          <a:xfrm>
            <a:off x="6433108" y="296820"/>
            <a:ext cx="1997912" cy="35172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شناخت</a:t>
            </a:r>
          </a:p>
        </p:txBody>
      </p:sp>
      <p:sp>
        <p:nvSpPr>
          <p:cNvPr id="5" name="Rectangl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01E4025-71B6-46C2-8583-F2C93CFCB3CD}"/>
              </a:ext>
            </a:extLst>
          </p:cNvPr>
          <p:cNvSpPr/>
          <p:nvPr/>
        </p:nvSpPr>
        <p:spPr>
          <a:xfrm>
            <a:off x="8511485" y="284096"/>
            <a:ext cx="460527" cy="221456"/>
          </a:xfrm>
          <a:prstGeom prst="rect">
            <a:avLst/>
          </a:prstGeom>
          <a:noFill/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99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1D702-E453-4B40-AA0E-42B55BEB6C7D}"/>
              </a:ext>
            </a:extLst>
          </p:cNvPr>
          <p:cNvSpPr/>
          <p:nvPr/>
        </p:nvSpPr>
        <p:spPr>
          <a:xfrm>
            <a:off x="8528188" y="417166"/>
            <a:ext cx="477397" cy="19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صفحه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51220D-5D81-4F49-9835-3C710D233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t="16206" r="6635" b="45929"/>
          <a:stretch/>
        </p:blipFill>
        <p:spPr>
          <a:xfrm>
            <a:off x="195007" y="1243140"/>
            <a:ext cx="8571879" cy="53180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A16204-C2AE-4002-9E6F-698D4EF02C60}"/>
              </a:ext>
            </a:extLst>
          </p:cNvPr>
          <p:cNvSpPr/>
          <p:nvPr/>
        </p:nvSpPr>
        <p:spPr>
          <a:xfrm>
            <a:off x="6501208" y="769980"/>
            <a:ext cx="1997912" cy="35172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21098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تفسیر نمونه</a:t>
            </a:r>
          </a:p>
        </p:txBody>
      </p:sp>
    </p:spTree>
    <p:extLst>
      <p:ext uri="{BB962C8B-B14F-4D97-AF65-F5344CB8AC3E}">
        <p14:creationId xmlns:p14="http://schemas.microsoft.com/office/powerpoint/2010/main" val="401468930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7D0B3-C55F-4142-B88A-EA275F50A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006" y="100218"/>
            <a:ext cx="2774994" cy="6697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E0202A-0177-43A6-86DA-874D4D5CF4C3}"/>
              </a:ext>
            </a:extLst>
          </p:cNvPr>
          <p:cNvSpPr/>
          <p:nvPr/>
        </p:nvSpPr>
        <p:spPr>
          <a:xfrm>
            <a:off x="6433108" y="296820"/>
            <a:ext cx="1997912" cy="35172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شناخت</a:t>
            </a:r>
          </a:p>
        </p:txBody>
      </p:sp>
      <p:sp>
        <p:nvSpPr>
          <p:cNvPr id="5" name="Rectangl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01E4025-71B6-46C2-8583-F2C93CFCB3CD}"/>
              </a:ext>
            </a:extLst>
          </p:cNvPr>
          <p:cNvSpPr/>
          <p:nvPr/>
        </p:nvSpPr>
        <p:spPr>
          <a:xfrm>
            <a:off x="8511485" y="284096"/>
            <a:ext cx="460527" cy="221456"/>
          </a:xfrm>
          <a:prstGeom prst="rect">
            <a:avLst/>
          </a:prstGeom>
          <a:noFill/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99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1D702-E453-4B40-AA0E-42B55BEB6C7D}"/>
              </a:ext>
            </a:extLst>
          </p:cNvPr>
          <p:cNvSpPr/>
          <p:nvPr/>
        </p:nvSpPr>
        <p:spPr>
          <a:xfrm>
            <a:off x="8528188" y="417166"/>
            <a:ext cx="477397" cy="19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صفحه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51220D-5D81-4F49-9835-3C710D233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t="53450" r="10073" b="11681"/>
          <a:stretch/>
        </p:blipFill>
        <p:spPr>
          <a:xfrm>
            <a:off x="534473" y="1439742"/>
            <a:ext cx="8075054" cy="48052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A16204-C2AE-4002-9E6F-698D4EF02C60}"/>
              </a:ext>
            </a:extLst>
          </p:cNvPr>
          <p:cNvSpPr/>
          <p:nvPr/>
        </p:nvSpPr>
        <p:spPr>
          <a:xfrm>
            <a:off x="6501208" y="769980"/>
            <a:ext cx="1997912" cy="35172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21098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تفسیر نمونه</a:t>
            </a:r>
          </a:p>
        </p:txBody>
      </p:sp>
    </p:spTree>
    <p:extLst>
      <p:ext uri="{BB962C8B-B14F-4D97-AF65-F5344CB8AC3E}">
        <p14:creationId xmlns:p14="http://schemas.microsoft.com/office/powerpoint/2010/main" val="4093252572"/>
      </p:ext>
    </p:extLst>
  </p:cSld>
  <p:clrMapOvr>
    <a:masterClrMapping/>
  </p:clrMapOvr>
  <p:transition spd="slow">
    <p:push dir="u"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108AE2E-5CC8-4B83-A10B-34219F8E8C7B}" vid="{E34260E0-1B7F-4164-B75A-19B748E73B1D}"/>
    </a:ext>
  </a:extLst>
</a:theme>
</file>

<file path=ppt/theme/theme3.xml><?xml version="1.0" encoding="utf-8"?>
<a:theme xmlns:a="http://schemas.openxmlformats.org/drawingml/2006/main" name="1_Solstic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361</TotalTime>
  <Words>314</Words>
  <Application>Microsoft Office PowerPoint</Application>
  <PresentationFormat>On-screen Show (4:3)</PresentationFormat>
  <Paragraphs>83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Adobe Arabic</vt:lpstr>
      <vt:lpstr>Arial</vt:lpstr>
      <vt:lpstr>B Titr</vt:lpstr>
      <vt:lpstr>Calibri</vt:lpstr>
      <vt:lpstr>Calibri Light</vt:lpstr>
      <vt:lpstr>Gill Sans MT</vt:lpstr>
      <vt:lpstr>Sahel Black</vt:lpstr>
      <vt:lpstr>Vazirmatn</vt:lpstr>
      <vt:lpstr>Verdana</vt:lpstr>
      <vt:lpstr>Wingdings 2</vt:lpstr>
      <vt:lpstr>Office Theme</vt:lpstr>
      <vt:lpstr>Theme1</vt:lpstr>
      <vt:lpstr>1_Solstice</vt:lpstr>
      <vt:lpstr>5_Office Theme</vt:lpstr>
      <vt:lpstr>قرآن هشتم ، درس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قرآن هشتم</dc:title>
  <dc:creator>ansari</dc:creator>
  <cp:lastModifiedBy>Atieh</cp:lastModifiedBy>
  <cp:revision>30</cp:revision>
  <dcterms:created xsi:type="dcterms:W3CDTF">2025-05-29T02:14:54Z</dcterms:created>
  <dcterms:modified xsi:type="dcterms:W3CDTF">2026-04-07T11:16:55Z</dcterms:modified>
</cp:coreProperties>
</file>